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45" r:id="rId2"/>
    <p:sldId id="451" r:id="rId3"/>
    <p:sldId id="453" r:id="rId4"/>
    <p:sldId id="454" r:id="rId5"/>
    <p:sldId id="465" r:id="rId6"/>
    <p:sldId id="477" r:id="rId7"/>
    <p:sldId id="298" r:id="rId8"/>
    <p:sldId id="470" r:id="rId9"/>
    <p:sldId id="460" r:id="rId10"/>
    <p:sldId id="459" r:id="rId11"/>
    <p:sldId id="458" r:id="rId12"/>
    <p:sldId id="463" r:id="rId13"/>
    <p:sldId id="457" r:id="rId14"/>
    <p:sldId id="464" r:id="rId15"/>
    <p:sldId id="462" r:id="rId16"/>
    <p:sldId id="466" r:id="rId17"/>
    <p:sldId id="461" r:id="rId18"/>
    <p:sldId id="480" r:id="rId19"/>
    <p:sldId id="474" r:id="rId20"/>
    <p:sldId id="467" r:id="rId21"/>
    <p:sldId id="468" r:id="rId22"/>
    <p:sldId id="455" r:id="rId23"/>
    <p:sldId id="448" r:id="rId24"/>
    <p:sldId id="476" r:id="rId25"/>
    <p:sldId id="478" r:id="rId26"/>
  </p:sldIdLst>
  <p:sldSz cx="9144000" cy="6858000" type="screen4x3"/>
  <p:notesSz cx="7315200" cy="96012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FDB"/>
    <a:srgbClr val="FFFF6D"/>
    <a:srgbClr val="EB3D3D"/>
    <a:srgbClr val="96E9F2"/>
    <a:srgbClr val="800000"/>
    <a:srgbClr val="990000"/>
    <a:srgbClr val="CCECFF"/>
    <a:srgbClr val="19A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4" autoAdjust="0"/>
    <p:restoredTop sz="94660"/>
  </p:normalViewPr>
  <p:slideViewPr>
    <p:cSldViewPr>
      <p:cViewPr varScale="1">
        <p:scale>
          <a:sx n="88" d="100"/>
          <a:sy n="88" d="100"/>
        </p:scale>
        <p:origin x="-58" y="-24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70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F3AA9C0F-4EF8-477B-9EFA-7F2AA2DBFF97}" type="datetimeFigureOut">
              <a:rPr lang="en-US"/>
              <a:pPr>
                <a:defRPr/>
              </a:pPr>
              <a:t>3/30/2012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AE59C1F-2CC9-47DC-BC72-4B4FCBBB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20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for at redigere teksttypografierne i masteren</a:t>
            </a:r>
          </a:p>
          <a:p>
            <a:pPr lvl="1"/>
            <a:r>
              <a:rPr lang="en-US" noProof="0" smtClean="0"/>
              <a:t>Andet niveau</a:t>
            </a:r>
          </a:p>
          <a:p>
            <a:pPr lvl="2"/>
            <a:r>
              <a:rPr lang="en-US" noProof="0" smtClean="0"/>
              <a:t>Tredje niveau</a:t>
            </a:r>
          </a:p>
          <a:p>
            <a:pPr lvl="3"/>
            <a:r>
              <a:rPr lang="en-US" noProof="0" smtClean="0"/>
              <a:t>Fjerde niveau</a:t>
            </a:r>
          </a:p>
          <a:p>
            <a:pPr lvl="4"/>
            <a:r>
              <a:rPr lang="en-US" noProof="0" smtClean="0"/>
              <a:t>Femte niveau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6AC3F9D-D159-43A4-9DA6-B5A6BF177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41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Click to edit Master subtitle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987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42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15888"/>
            <a:ext cx="2125663" cy="601027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229350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0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189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04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230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120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036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11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45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96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>
                <a:lumMod val="95000"/>
              </a:scheme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5888"/>
            <a:ext cx="8137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Box 7"/>
          <p:cNvSpPr txBox="1">
            <a:spLocks noChangeArrowheads="1"/>
          </p:cNvSpPr>
          <p:nvPr userDrawn="1"/>
        </p:nvSpPr>
        <p:spPr bwMode="auto">
          <a:xfrm>
            <a:off x="8280400" y="6572250"/>
            <a:ext cx="792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GB" sz="1000" smtClean="0"/>
              <a:t>Page </a:t>
            </a:r>
            <a:fld id="{11A19825-778E-4C65-A6E0-C2FE04CCCC93}" type="slidenum">
              <a:rPr lang="en-GB" sz="1000" smtClean="0"/>
              <a:pPr algn="r" eaLnBrk="1" hangingPunct="1">
                <a:defRPr/>
              </a:pPr>
              <a:t>‹#›</a:t>
            </a:fld>
            <a:endParaRPr lang="en-GB" sz="1000" smtClean="0"/>
          </a:p>
        </p:txBody>
      </p:sp>
      <p:grpSp>
        <p:nvGrpSpPr>
          <p:cNvPr id="1028" name="Group 26"/>
          <p:cNvGrpSpPr>
            <a:grpSpLocks/>
          </p:cNvGrpSpPr>
          <p:nvPr userDrawn="1"/>
        </p:nvGrpSpPr>
        <p:grpSpPr bwMode="auto">
          <a:xfrm>
            <a:off x="2124075" y="6453188"/>
            <a:ext cx="6948488" cy="69850"/>
            <a:chOff x="928662" y="6429396"/>
            <a:chExt cx="6072230" cy="69850"/>
          </a:xfrm>
        </p:grpSpPr>
        <p:sp>
          <p:nvSpPr>
            <p:cNvPr id="1034" name="Freeform 20"/>
            <p:cNvSpPr>
              <a:spLocks/>
            </p:cNvSpPr>
            <p:nvPr userDrawn="1"/>
          </p:nvSpPr>
          <p:spPr bwMode="auto">
            <a:xfrm rot="-5400000">
              <a:off x="1179489" y="6178569"/>
              <a:ext cx="69850" cy="571504"/>
            </a:xfrm>
            <a:custGeom>
              <a:avLst/>
              <a:gdLst>
                <a:gd name="T0" fmla="*/ 2147483647 w 936"/>
                <a:gd name="T1" fmla="*/ 0 h 6414"/>
                <a:gd name="T2" fmla="*/ 2147483647 w 936"/>
                <a:gd name="T3" fmla="*/ 2147483647 h 6414"/>
                <a:gd name="T4" fmla="*/ 2147483647 w 936"/>
                <a:gd name="T5" fmla="*/ 2147483647 h 6414"/>
                <a:gd name="T6" fmla="*/ 2147483647 w 936"/>
                <a:gd name="T7" fmla="*/ 2147483647 h 6414"/>
                <a:gd name="T8" fmla="*/ 0 w 936"/>
                <a:gd name="T9" fmla="*/ 2147483647 h 6414"/>
                <a:gd name="T10" fmla="*/ 0 w 936"/>
                <a:gd name="T11" fmla="*/ 2147483647 h 6414"/>
                <a:gd name="T12" fmla="*/ 2147483647 w 936"/>
                <a:gd name="T13" fmla="*/ 0 h 6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6414"/>
                <a:gd name="T23" fmla="*/ 936 w 936"/>
                <a:gd name="T24" fmla="*/ 6414 h 64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6414">
                  <a:moveTo>
                    <a:pt x="474" y="0"/>
                  </a:moveTo>
                  <a:lnTo>
                    <a:pt x="936" y="462"/>
                  </a:lnTo>
                  <a:lnTo>
                    <a:pt x="936" y="5952"/>
                  </a:lnTo>
                  <a:lnTo>
                    <a:pt x="474" y="6414"/>
                  </a:lnTo>
                  <a:lnTo>
                    <a:pt x="0" y="5946"/>
                  </a:lnTo>
                  <a:lnTo>
                    <a:pt x="0" y="47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  <a:p>
              <a:endParaRPr lang="da-DK"/>
            </a:p>
            <a:p>
              <a:endParaRPr lang="da-DK"/>
            </a:p>
          </p:txBody>
        </p:sp>
        <p:sp>
          <p:nvSpPr>
            <p:cNvPr id="1035" name="Freeform 22"/>
            <p:cNvSpPr>
              <a:spLocks/>
            </p:cNvSpPr>
            <p:nvPr userDrawn="1"/>
          </p:nvSpPr>
          <p:spPr bwMode="auto">
            <a:xfrm rot="-5400000">
              <a:off x="6680215" y="6178569"/>
              <a:ext cx="69850" cy="571504"/>
            </a:xfrm>
            <a:custGeom>
              <a:avLst/>
              <a:gdLst>
                <a:gd name="T0" fmla="*/ 2147483647 w 936"/>
                <a:gd name="T1" fmla="*/ 0 h 6414"/>
                <a:gd name="T2" fmla="*/ 2147483647 w 936"/>
                <a:gd name="T3" fmla="*/ 2147483647 h 6414"/>
                <a:gd name="T4" fmla="*/ 2147483647 w 936"/>
                <a:gd name="T5" fmla="*/ 2147483647 h 6414"/>
                <a:gd name="T6" fmla="*/ 2147483647 w 936"/>
                <a:gd name="T7" fmla="*/ 2147483647 h 6414"/>
                <a:gd name="T8" fmla="*/ 0 w 936"/>
                <a:gd name="T9" fmla="*/ 2147483647 h 6414"/>
                <a:gd name="T10" fmla="*/ 0 w 936"/>
                <a:gd name="T11" fmla="*/ 2147483647 h 6414"/>
                <a:gd name="T12" fmla="*/ 2147483647 w 936"/>
                <a:gd name="T13" fmla="*/ 0 h 6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6"/>
                <a:gd name="T22" fmla="*/ 0 h 6414"/>
                <a:gd name="T23" fmla="*/ 936 w 936"/>
                <a:gd name="T24" fmla="*/ 6414 h 64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6" h="6414">
                  <a:moveTo>
                    <a:pt x="474" y="0"/>
                  </a:moveTo>
                  <a:lnTo>
                    <a:pt x="936" y="462"/>
                  </a:lnTo>
                  <a:lnTo>
                    <a:pt x="936" y="5952"/>
                  </a:lnTo>
                  <a:lnTo>
                    <a:pt x="474" y="6414"/>
                  </a:lnTo>
                  <a:lnTo>
                    <a:pt x="0" y="5946"/>
                  </a:lnTo>
                  <a:lnTo>
                    <a:pt x="0" y="47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  <a:p>
              <a:endParaRPr lang="da-DK"/>
            </a:p>
            <a:p>
              <a:endParaRPr lang="da-DK"/>
            </a:p>
          </p:txBody>
        </p:sp>
        <p:sp>
          <p:nvSpPr>
            <p:cNvPr id="1036" name="Freeform 17"/>
            <p:cNvSpPr>
              <a:spLocks/>
            </p:cNvSpPr>
            <p:nvPr userDrawn="1"/>
          </p:nvSpPr>
          <p:spPr bwMode="auto">
            <a:xfrm rot="-5400000">
              <a:off x="3929852" y="3866359"/>
              <a:ext cx="69850" cy="5195924"/>
            </a:xfrm>
            <a:custGeom>
              <a:avLst/>
              <a:gdLst>
                <a:gd name="T0" fmla="*/ 0 w 936"/>
                <a:gd name="T1" fmla="*/ 2147483647 h 5490"/>
                <a:gd name="T2" fmla="*/ 2147483647 w 936"/>
                <a:gd name="T3" fmla="*/ 0 h 5490"/>
                <a:gd name="T4" fmla="*/ 2147483647 w 936"/>
                <a:gd name="T5" fmla="*/ 2147483647 h 5490"/>
                <a:gd name="T6" fmla="*/ 0 w 936"/>
                <a:gd name="T7" fmla="*/ 2147483647 h 5490"/>
                <a:gd name="T8" fmla="*/ 0 w 936"/>
                <a:gd name="T9" fmla="*/ 2147483647 h 5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6"/>
                <a:gd name="T16" fmla="*/ 0 h 5490"/>
                <a:gd name="T17" fmla="*/ 936 w 936"/>
                <a:gd name="T18" fmla="*/ 5490 h 54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6" h="5490">
                  <a:moveTo>
                    <a:pt x="0" y="12"/>
                  </a:moveTo>
                  <a:lnTo>
                    <a:pt x="936" y="0"/>
                  </a:lnTo>
                  <a:lnTo>
                    <a:pt x="936" y="5490"/>
                  </a:lnTo>
                  <a:lnTo>
                    <a:pt x="0" y="548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  <a:p>
              <a:endParaRPr lang="da-DK"/>
            </a:p>
            <a:p>
              <a:endParaRPr lang="da-DK"/>
            </a:p>
          </p:txBody>
        </p:sp>
      </p:grpSp>
      <p:sp>
        <p:nvSpPr>
          <p:cNvPr id="1029" name="Isosceles Triangle 28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 rot="-5400000">
            <a:off x="7931944" y="6604794"/>
            <a:ext cx="180975" cy="1793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/>
          <a:p>
            <a:endParaRPr lang="en-US"/>
          </a:p>
        </p:txBody>
      </p:sp>
      <p:sp>
        <p:nvSpPr>
          <p:cNvPr id="1030" name="Isosceles Triangle 29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 rot="5400000">
            <a:off x="8217694" y="6604794"/>
            <a:ext cx="180975" cy="1793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/>
          <a:p>
            <a:endParaRPr lang="en-US"/>
          </a:p>
        </p:txBody>
      </p:sp>
      <p:sp>
        <p:nvSpPr>
          <p:cNvPr id="1031" name="AutoShape 17"/>
          <p:cNvSpPr>
            <a:spLocks noChangeArrowheads="1"/>
          </p:cNvSpPr>
          <p:nvPr userDrawn="1"/>
        </p:nvSpPr>
        <p:spPr bwMode="auto">
          <a:xfrm>
            <a:off x="7380288" y="6586538"/>
            <a:ext cx="576262" cy="215900"/>
          </a:xfrm>
          <a:prstGeom prst="beve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 anchor="ctr"/>
          <a:lstStyle/>
          <a:p>
            <a:r>
              <a:rPr lang="da-DK" sz="1000"/>
              <a:t>Next</a:t>
            </a:r>
            <a:endParaRPr lang="en-US" sz="1000"/>
          </a:p>
        </p:txBody>
      </p:sp>
      <p:pic>
        <p:nvPicPr>
          <p:cNvPr id="1032" name="Picture 13" descr="C:\Users\Søren Borch\Documents\DDRN GVC\DDRN-logo_med_tekst_RGB.T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435725"/>
            <a:ext cx="3460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1"/>
          <p:cNvSpPr txBox="1">
            <a:spLocks noChangeArrowheads="1"/>
          </p:cNvSpPr>
          <p:nvPr userDrawn="1"/>
        </p:nvSpPr>
        <p:spPr bwMode="auto">
          <a:xfrm>
            <a:off x="395288" y="6440488"/>
            <a:ext cx="1254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0" rIns="5400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en-GB" sz="800" dirty="0" smtClean="0"/>
              <a:t>DDRN, GVC conference </a:t>
            </a:r>
            <a:br>
              <a:rPr lang="en-GB" sz="800" dirty="0" smtClean="0"/>
            </a:br>
            <a:r>
              <a:rPr lang="en-GB" sz="800" dirty="0" smtClean="0"/>
              <a:t>24-25 May 2011</a:t>
            </a:r>
            <a:br>
              <a:rPr lang="en-GB" sz="800" dirty="0" smtClean="0"/>
            </a:br>
            <a:r>
              <a:rPr lang="en-GB" sz="800" dirty="0" smtClean="0"/>
              <a:t>Søren Borch, ConDiv</a:t>
            </a:r>
            <a:endParaRPr lang="en-GB" sz="800" i="1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C1311.6707D4C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92213" y="433388"/>
            <a:ext cx="68627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 b="1" dirty="0"/>
              <a:t>A Guide to Value Chain Guides</a:t>
            </a:r>
            <a:br>
              <a:rPr lang="en-GB" sz="3600" b="1" dirty="0"/>
            </a:br>
            <a:r>
              <a:rPr lang="en-GB" sz="2000" dirty="0"/>
              <a:t>A reference database with selection criteria, </a:t>
            </a:r>
            <a:br>
              <a:rPr lang="en-GB" sz="2000" dirty="0"/>
            </a:br>
            <a:r>
              <a:rPr lang="en-GB" sz="2000" dirty="0"/>
              <a:t>recommendations and observations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6700" y="2224088"/>
            <a:ext cx="33369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 i="1" dirty="0"/>
              <a:t>Søren M. Borch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200" i="1" dirty="0"/>
              <a:t>Engineer M.Sc., and Business economist Ph.D.</a:t>
            </a:r>
            <a:endParaRPr lang="en-GB" sz="1200" dirty="0"/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2890838" y="1700213"/>
            <a:ext cx="338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chemeClr val="tx2"/>
                </a:solidFill>
              </a:rPr>
              <a:t>DDRN GVC conference, 24-25 May 2011</a:t>
            </a:r>
          </a:p>
        </p:txBody>
      </p:sp>
      <p:grpSp>
        <p:nvGrpSpPr>
          <p:cNvPr id="2053" name="Gruppe 1"/>
          <p:cNvGrpSpPr>
            <a:grpSpLocks/>
          </p:cNvGrpSpPr>
          <p:nvPr/>
        </p:nvGrpSpPr>
        <p:grpSpPr bwMode="auto">
          <a:xfrm>
            <a:off x="1754188" y="3038475"/>
            <a:ext cx="5265737" cy="2838450"/>
            <a:chOff x="1754534" y="3038822"/>
            <a:chExt cx="5265738" cy="2838450"/>
          </a:xfrm>
        </p:grpSpPr>
        <p:pic>
          <p:nvPicPr>
            <p:cNvPr id="2060" name="Billede 1" descr="cid:image003.jpg@01CC1311.6707D4C0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00"/>
            <a:stretch>
              <a:fillRect/>
            </a:stretch>
          </p:blipFill>
          <p:spPr bwMode="auto">
            <a:xfrm>
              <a:off x="5504209" y="4353272"/>
              <a:ext cx="1516063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chirripec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209" y="3761135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3" descr="chirripec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372" y="3038822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3" descr="C:\Users\Søren Borch\Documents\DDRN GVC\DDRN-logo_med_tekst_RGB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534" y="4302472"/>
              <a:ext cx="2755900" cy="128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Udfyldt blanket 15"/>
            <p:cNvSpPr/>
            <p:nvPr/>
          </p:nvSpPr>
          <p:spPr>
            <a:xfrm>
              <a:off x="5483572" y="3367435"/>
              <a:ext cx="874713" cy="1295400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tailEnd type="none"/>
            </a:ln>
            <a:effectLst>
              <a:outerShdw dist="165100" dir="18900000" sx="94000" sy="94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Value</a:t>
              </a:r>
              <a:b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Chain</a:t>
              </a:r>
              <a:b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Guide</a:t>
              </a:r>
            </a:p>
          </p:txBody>
        </p:sp>
      </p:grpSp>
      <p:grpSp>
        <p:nvGrpSpPr>
          <p:cNvPr id="10" name="Gruppe 9"/>
          <p:cNvGrpSpPr>
            <a:grpSpLocks/>
          </p:cNvGrpSpPr>
          <p:nvPr/>
        </p:nvGrpSpPr>
        <p:grpSpPr bwMode="auto">
          <a:xfrm>
            <a:off x="1584325" y="6381747"/>
            <a:ext cx="4793078" cy="482050"/>
            <a:chOff x="1583668" y="6381328"/>
            <a:chExt cx="4794345" cy="482636"/>
          </a:xfrm>
        </p:grpSpPr>
        <p:grpSp>
          <p:nvGrpSpPr>
            <p:cNvPr id="2055" name="Gruppe 7"/>
            <p:cNvGrpSpPr>
              <a:grpSpLocks/>
            </p:cNvGrpSpPr>
            <p:nvPr/>
          </p:nvGrpSpPr>
          <p:grpSpPr bwMode="auto">
            <a:xfrm>
              <a:off x="1583668" y="6381328"/>
              <a:ext cx="474663" cy="476250"/>
              <a:chOff x="64889" y="5761062"/>
              <a:chExt cx="474663" cy="476250"/>
            </a:xfrm>
          </p:grpSpPr>
          <p:sp>
            <p:nvSpPr>
              <p:cNvPr id="2057" name="Freeform 14"/>
              <p:cNvSpPr>
                <a:spLocks/>
              </p:cNvSpPr>
              <p:nvPr/>
            </p:nvSpPr>
            <p:spPr bwMode="auto">
              <a:xfrm>
                <a:off x="64889" y="5830912"/>
                <a:ext cx="169863" cy="336550"/>
              </a:xfrm>
              <a:custGeom>
                <a:avLst/>
                <a:gdLst>
                  <a:gd name="T0" fmla="*/ 2147483647 w 2280"/>
                  <a:gd name="T1" fmla="*/ 0 h 4560"/>
                  <a:gd name="T2" fmla="*/ 2147483647 w 2280"/>
                  <a:gd name="T3" fmla="*/ 2147483647 h 4560"/>
                  <a:gd name="T4" fmla="*/ 2147483647 w 2280"/>
                  <a:gd name="T5" fmla="*/ 2147483647 h 4560"/>
                  <a:gd name="T6" fmla="*/ 2147483647 w 2280"/>
                  <a:gd name="T7" fmla="*/ 2147483647 h 4560"/>
                  <a:gd name="T8" fmla="*/ 2147483647 w 2280"/>
                  <a:gd name="T9" fmla="*/ 2147483647 h 4560"/>
                  <a:gd name="T10" fmla="*/ 0 w 2280"/>
                  <a:gd name="T11" fmla="*/ 2147483647 h 4560"/>
                  <a:gd name="T12" fmla="*/ 2147483647 w 2280"/>
                  <a:gd name="T13" fmla="*/ 0 h 45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0" h="4560">
                    <a:moveTo>
                      <a:pt x="2280" y="0"/>
                    </a:moveTo>
                    <a:lnTo>
                      <a:pt x="2280" y="1392"/>
                    </a:lnTo>
                    <a:lnTo>
                      <a:pt x="1392" y="2280"/>
                    </a:lnTo>
                    <a:lnTo>
                      <a:pt x="2280" y="3168"/>
                    </a:lnTo>
                    <a:lnTo>
                      <a:pt x="2280" y="4560"/>
                    </a:lnTo>
                    <a:lnTo>
                      <a:pt x="0" y="2280"/>
                    </a:lnTo>
                    <a:lnTo>
                      <a:pt x="228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8" name="Freeform 15"/>
              <p:cNvSpPr>
                <a:spLocks/>
              </p:cNvSpPr>
              <p:nvPr/>
            </p:nvSpPr>
            <p:spPr bwMode="auto">
              <a:xfrm flipH="1">
                <a:off x="369689" y="5830912"/>
                <a:ext cx="169863" cy="338138"/>
              </a:xfrm>
              <a:custGeom>
                <a:avLst/>
                <a:gdLst>
                  <a:gd name="T0" fmla="*/ 2147483647 w 2280"/>
                  <a:gd name="T1" fmla="*/ 0 h 4560"/>
                  <a:gd name="T2" fmla="*/ 2147483647 w 2280"/>
                  <a:gd name="T3" fmla="*/ 2147483647 h 4560"/>
                  <a:gd name="T4" fmla="*/ 2147483647 w 2280"/>
                  <a:gd name="T5" fmla="*/ 2147483647 h 4560"/>
                  <a:gd name="T6" fmla="*/ 2147483647 w 2280"/>
                  <a:gd name="T7" fmla="*/ 2147483647 h 4560"/>
                  <a:gd name="T8" fmla="*/ 2147483647 w 2280"/>
                  <a:gd name="T9" fmla="*/ 2147483647 h 4560"/>
                  <a:gd name="T10" fmla="*/ 0 w 2280"/>
                  <a:gd name="T11" fmla="*/ 2147483647 h 4560"/>
                  <a:gd name="T12" fmla="*/ 2147483647 w 2280"/>
                  <a:gd name="T13" fmla="*/ 0 h 45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0" h="4560">
                    <a:moveTo>
                      <a:pt x="2280" y="0"/>
                    </a:moveTo>
                    <a:lnTo>
                      <a:pt x="2280" y="1392"/>
                    </a:lnTo>
                    <a:lnTo>
                      <a:pt x="1392" y="2280"/>
                    </a:lnTo>
                    <a:lnTo>
                      <a:pt x="2280" y="3168"/>
                    </a:lnTo>
                    <a:lnTo>
                      <a:pt x="2280" y="4560"/>
                    </a:lnTo>
                    <a:lnTo>
                      <a:pt x="0" y="2280"/>
                    </a:lnTo>
                    <a:lnTo>
                      <a:pt x="228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59" name="Freeform 16"/>
              <p:cNvSpPr>
                <a:spLocks/>
              </p:cNvSpPr>
              <p:nvPr/>
            </p:nvSpPr>
            <p:spPr bwMode="auto">
              <a:xfrm>
                <a:off x="266502" y="5761062"/>
                <a:ext cx="69850" cy="476250"/>
              </a:xfrm>
              <a:custGeom>
                <a:avLst/>
                <a:gdLst>
                  <a:gd name="T0" fmla="*/ 2147483647 w 936"/>
                  <a:gd name="T1" fmla="*/ 0 h 6414"/>
                  <a:gd name="T2" fmla="*/ 2147483647 w 936"/>
                  <a:gd name="T3" fmla="*/ 2147483647 h 6414"/>
                  <a:gd name="T4" fmla="*/ 2147483647 w 936"/>
                  <a:gd name="T5" fmla="*/ 2147483647 h 6414"/>
                  <a:gd name="T6" fmla="*/ 2147483647 w 936"/>
                  <a:gd name="T7" fmla="*/ 2147483647 h 6414"/>
                  <a:gd name="T8" fmla="*/ 0 w 936"/>
                  <a:gd name="T9" fmla="*/ 2147483647 h 6414"/>
                  <a:gd name="T10" fmla="*/ 0 w 936"/>
                  <a:gd name="T11" fmla="*/ 2147483647 h 6414"/>
                  <a:gd name="T12" fmla="*/ 2147483647 w 936"/>
                  <a:gd name="T13" fmla="*/ 0 h 6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6"/>
                  <a:gd name="T22" fmla="*/ 0 h 6414"/>
                  <a:gd name="T23" fmla="*/ 936 w 936"/>
                  <a:gd name="T24" fmla="*/ 6414 h 64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6" h="6414">
                    <a:moveTo>
                      <a:pt x="474" y="0"/>
                    </a:moveTo>
                    <a:lnTo>
                      <a:pt x="936" y="462"/>
                    </a:lnTo>
                    <a:lnTo>
                      <a:pt x="936" y="5952"/>
                    </a:lnTo>
                    <a:lnTo>
                      <a:pt x="474" y="6414"/>
                    </a:lnTo>
                    <a:lnTo>
                      <a:pt x="0" y="5946"/>
                    </a:lnTo>
                    <a:lnTo>
                      <a:pt x="0" y="474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  <a:p>
                <a:endParaRPr lang="da-DK"/>
              </a:p>
              <a:p>
                <a:endParaRPr lang="da-DK"/>
              </a:p>
            </p:txBody>
          </p:sp>
        </p:grpSp>
        <p:sp>
          <p:nvSpPr>
            <p:cNvPr id="2056" name="Text Box 3"/>
            <p:cNvSpPr txBox="1">
              <a:spLocks noChangeArrowheads="1"/>
            </p:cNvSpPr>
            <p:nvPr/>
          </p:nvSpPr>
          <p:spPr bwMode="auto">
            <a:xfrm>
              <a:off x="2058331" y="6524999"/>
              <a:ext cx="4319682" cy="338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rIns="5400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GB" sz="800" i="1" dirty="0"/>
                <a:t>ConDiv, </a:t>
              </a:r>
              <a:r>
                <a:rPr lang="en-GB" sz="800" i="1" u="sng" dirty="0" smtClean="0"/>
                <a:t>www.condiv.dk</a:t>
              </a:r>
              <a:r>
                <a:rPr lang="en-GB" sz="800" i="1" dirty="0" smtClean="0"/>
                <a:t>, </a:t>
              </a:r>
              <a:r>
                <a:rPr lang="en-GB" sz="800" i="1" dirty="0" smtClean="0"/>
                <a:t>Business </a:t>
              </a:r>
              <a:r>
                <a:rPr lang="en-GB" sz="800" i="1" dirty="0"/>
                <a:t>innovation consultant, adviser in sustainable value chains</a:t>
              </a:r>
              <a:br>
                <a:rPr lang="en-GB" sz="800" i="1" dirty="0"/>
              </a:br>
              <a:r>
                <a:rPr lang="en-GB" sz="800" i="1" dirty="0"/>
                <a:t>File</a:t>
              </a:r>
              <a:r>
                <a:rPr lang="en-GB" sz="800" i="1" dirty="0"/>
                <a:t>: </a:t>
              </a:r>
              <a:r>
                <a:rPr lang="en-GB" sz="800" i="1" u="sng" dirty="0"/>
                <a:t>www.condiv.dk/gvc-metaguide</a:t>
              </a:r>
              <a:r>
                <a:rPr lang="en-GB" sz="800" i="1" dirty="0"/>
                <a:t> </a:t>
              </a:r>
              <a:endParaRPr lang="en-GB" sz="800" i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Filtering for User profile = Fatima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217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468313" y="4203700"/>
            <a:ext cx="7974012" cy="116998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en-GB" sz="1400" b="1" i="1" dirty="0">
                <a:ea typeface="ＭＳ Ｐゴシック" charset="-128"/>
              </a:rPr>
              <a:t>Recommended VC guides for Fatima: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ID-54 ("Facilitating value chain development". This is a free training curriculum from USAID) 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ID-53 ("Participatory Market Chain Approach" from ZIL) 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ID-44 ("</a:t>
            </a:r>
            <a:r>
              <a:rPr lang="en-GB" sz="1400" dirty="0" err="1">
                <a:ea typeface="ＭＳ Ｐゴシック" charset="-128"/>
              </a:rPr>
              <a:t>ValueLinks</a:t>
            </a:r>
            <a:r>
              <a:rPr lang="en-GB" sz="1400" dirty="0">
                <a:ea typeface="ＭＳ Ｐゴシック" charset="-128"/>
              </a:rPr>
              <a:t> Manual. The Methodology of Value Chain Promotion" from GTZ)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ID-1 ("An operational guide to local VC development. Combining ... LED.. with VCD" ILO). </a:t>
            </a:r>
          </a:p>
        </p:txBody>
      </p:sp>
      <p:sp>
        <p:nvSpPr>
          <p:cNvPr id="11269" name="Ellipse 5"/>
          <p:cNvSpPr>
            <a:spLocks noChangeArrowheads="1"/>
          </p:cNvSpPr>
          <p:nvPr/>
        </p:nvSpPr>
        <p:spPr bwMode="auto">
          <a:xfrm rot="7074374">
            <a:off x="1938338" y="1617662"/>
            <a:ext cx="3225800" cy="14446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rIns="54000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Profile of field consultant, “Fatima”</a:t>
            </a:r>
          </a:p>
        </p:txBody>
      </p:sp>
      <p:sp>
        <p:nvSpPr>
          <p:cNvPr id="7" name="Rektangel 6"/>
          <p:cNvSpPr/>
          <p:nvPr/>
        </p:nvSpPr>
        <p:spPr>
          <a:xfrm>
            <a:off x="1476375" y="1412875"/>
            <a:ext cx="6335713" cy="9540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 i="1" dirty="0">
                <a:ea typeface="ＭＳ Ｐゴシック" charset="-128"/>
              </a:rPr>
              <a:t>Fatima – her job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Employee in a local development organisation for an international donor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Primary contact to a medium size value chain in macadamia nuts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Occasionally hires a local (or international) business service provider</a:t>
            </a:r>
          </a:p>
        </p:txBody>
      </p:sp>
      <p:sp>
        <p:nvSpPr>
          <p:cNvPr id="8" name="Rektangel 7"/>
          <p:cNvSpPr/>
          <p:nvPr/>
        </p:nvSpPr>
        <p:spPr>
          <a:xfrm>
            <a:off x="1476375" y="2722563"/>
            <a:ext cx="6335713" cy="9540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 i="1" dirty="0">
                <a:ea typeface="ＭＳ Ｐゴシック" charset="-128"/>
              </a:rPr>
              <a:t>Fatima – personal background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Master's degree in development studies 8 years ago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Action-oriented rather than cognition-oriented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Preconception that research material is not really useful.</a:t>
            </a:r>
          </a:p>
        </p:txBody>
      </p:sp>
      <p:sp>
        <p:nvSpPr>
          <p:cNvPr id="9" name="Rektangel 8"/>
          <p:cNvSpPr/>
          <p:nvPr/>
        </p:nvSpPr>
        <p:spPr>
          <a:xfrm>
            <a:off x="1476375" y="4032250"/>
            <a:ext cx="6335713" cy="11699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 i="1" dirty="0">
                <a:ea typeface="ＭＳ Ｐゴシック" charset="-128"/>
              </a:rPr>
              <a:t>Fatima’s preferred type of VC guides 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Tutorial or handbook on VC development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Tools and models to copy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Help to come from design to reality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Themes: empowerment, entrepreneur, risk, 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pitchFamily="34" charset="-128"/>
              </a:rPr>
              <a:t>Purpose of profiles</a:t>
            </a:r>
          </a:p>
        </p:txBody>
      </p:sp>
      <p:sp>
        <p:nvSpPr>
          <p:cNvPr id="3" name="Rektangel 2"/>
          <p:cNvSpPr/>
          <p:nvPr/>
        </p:nvSpPr>
        <p:spPr>
          <a:xfrm>
            <a:off x="1116013" y="1268413"/>
            <a:ext cx="7920037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GB" b="1" dirty="0">
                <a:ea typeface="ＭＳ Ｐゴシック" charset="-128"/>
              </a:rPr>
              <a:t>The purposes of the profiles are:</a:t>
            </a:r>
            <a:endParaRPr lang="da-DK" b="1" dirty="0">
              <a:ea typeface="ＭＳ Ｐゴシック" charset="-128"/>
            </a:endParaRP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>
                <a:ea typeface="ＭＳ Ｐゴシック" charset="-128"/>
              </a:rPr>
              <a:t>visualising users in flesh and blood, understanding their needs</a:t>
            </a:r>
            <a:endParaRPr lang="da-DK" dirty="0">
              <a:ea typeface="ＭＳ Ｐゴシック" charset="-128"/>
            </a:endParaRP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>
                <a:ea typeface="ＭＳ Ｐゴシック" charset="-128"/>
              </a:rPr>
              <a:t>supporting development of user-friendly functions in the reference database</a:t>
            </a:r>
            <a:endParaRPr lang="da-DK" dirty="0">
              <a:ea typeface="ＭＳ Ｐゴシック" charset="-128"/>
            </a:endParaRP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>
                <a:ea typeface="ＭＳ Ｐゴシック" charset="-128"/>
              </a:rPr>
              <a:t>helping users with a similar profile to find an initial selection of guides</a:t>
            </a:r>
            <a:endParaRPr lang="da-DK" dirty="0">
              <a:ea typeface="ＭＳ Ｐゴシック" charset="-128"/>
            </a:endParaRP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>
                <a:ea typeface="ＭＳ Ｐゴシック" charset="-128"/>
              </a:rPr>
              <a:t>understanding the market for VC guides</a:t>
            </a:r>
            <a:endParaRPr lang="da-DK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Users groups</a:t>
            </a:r>
          </a:p>
        </p:txBody>
      </p:sp>
      <p:cxnSp>
        <p:nvCxnSpPr>
          <p:cNvPr id="4" name="Lige pilforbindelse 3"/>
          <p:cNvCxnSpPr/>
          <p:nvPr/>
        </p:nvCxnSpPr>
        <p:spPr>
          <a:xfrm>
            <a:off x="3883025" y="1027113"/>
            <a:ext cx="0" cy="504031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pilforbindelse 4"/>
          <p:cNvCxnSpPr/>
          <p:nvPr/>
        </p:nvCxnSpPr>
        <p:spPr>
          <a:xfrm flipH="1">
            <a:off x="1793875" y="3636963"/>
            <a:ext cx="465772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6048375" y="2963863"/>
            <a:ext cx="1619250" cy="692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300" b="1" dirty="0">
                <a:latin typeface="Arial" pitchFamily="34" charset="0"/>
                <a:ea typeface="ＭＳ Ｐゴシック" charset="-128"/>
                <a:cs typeface="Arial" pitchFamily="34" charset="0"/>
              </a:rPr>
              <a:t>Donor paid 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300" dirty="0">
                <a:latin typeface="Arial" pitchFamily="34" charset="0"/>
                <a:ea typeface="ＭＳ Ｐゴシック" charset="-128"/>
                <a:cs typeface="Arial" pitchFamily="34" charset="0"/>
              </a:rPr>
              <a:t>Political goals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300" dirty="0">
                <a:latin typeface="Arial" pitchFamily="34" charset="0"/>
                <a:ea typeface="ＭＳ Ｐゴシック" charset="-128"/>
                <a:cs typeface="Arial" pitchFamily="34" charset="0"/>
              </a:rPr>
              <a:t>Development VC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552575" y="3687763"/>
            <a:ext cx="1498600" cy="692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300" b="1" dirty="0">
                <a:latin typeface="Arial" pitchFamily="34" charset="0"/>
                <a:ea typeface="ＭＳ Ｐゴシック" charset="-128"/>
                <a:cs typeface="Arial" pitchFamily="34" charset="0"/>
              </a:rPr>
              <a:t>Market paid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300" dirty="0">
                <a:latin typeface="Arial" pitchFamily="34" charset="0"/>
                <a:ea typeface="ＭＳ Ｐゴシック" charset="-128"/>
                <a:cs typeface="Arial" pitchFamily="34" charset="0"/>
              </a:rPr>
              <a:t>Profit goals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300" dirty="0">
                <a:latin typeface="Arial" pitchFamily="34" charset="0"/>
                <a:ea typeface="ＭＳ Ｐゴシック" charset="-128"/>
                <a:cs typeface="Arial" pitchFamily="34" charset="0"/>
              </a:rPr>
              <a:t>Operational VC</a:t>
            </a:r>
          </a:p>
        </p:txBody>
      </p:sp>
      <p:sp>
        <p:nvSpPr>
          <p:cNvPr id="14343" name="Tekstboks 7"/>
          <p:cNvSpPr txBox="1">
            <a:spLocks noChangeArrowheads="1"/>
          </p:cNvSpPr>
          <p:nvPr/>
        </p:nvSpPr>
        <p:spPr bwMode="auto">
          <a:xfrm>
            <a:off x="3900488" y="1009650"/>
            <a:ext cx="5635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300" b="1">
                <a:cs typeface="Arial" charset="0"/>
              </a:rPr>
              <a:t>Doer</a:t>
            </a:r>
          </a:p>
        </p:txBody>
      </p:sp>
      <p:sp>
        <p:nvSpPr>
          <p:cNvPr id="14344" name="Tekstboks 8"/>
          <p:cNvSpPr txBox="1">
            <a:spLocks noChangeArrowheads="1"/>
          </p:cNvSpPr>
          <p:nvPr/>
        </p:nvSpPr>
        <p:spPr bwMode="auto">
          <a:xfrm>
            <a:off x="3906838" y="5873750"/>
            <a:ext cx="9175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300" b="1">
                <a:cs typeface="Arial" charset="0"/>
              </a:rPr>
              <a:t>Observer</a:t>
            </a:r>
          </a:p>
        </p:txBody>
      </p:sp>
      <p:sp>
        <p:nvSpPr>
          <p:cNvPr id="10" name="Afrundet rektangel 9"/>
          <p:cNvSpPr/>
          <p:nvPr/>
        </p:nvSpPr>
        <p:spPr>
          <a:xfrm>
            <a:off x="1830388" y="1387475"/>
            <a:ext cx="1189037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SME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1830388" y="1100138"/>
            <a:ext cx="1189037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Microbusiness</a:t>
            </a:r>
          </a:p>
        </p:txBody>
      </p:sp>
      <p:sp>
        <p:nvSpPr>
          <p:cNvPr id="12" name="Afrundet rektangel 11"/>
          <p:cNvSpPr/>
          <p:nvPr/>
        </p:nvSpPr>
        <p:spPr>
          <a:xfrm>
            <a:off x="1830388" y="1674813"/>
            <a:ext cx="1189037" cy="2174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Corporation</a:t>
            </a:r>
          </a:p>
        </p:txBody>
      </p:sp>
      <p:sp>
        <p:nvSpPr>
          <p:cNvPr id="13" name="Afrundet rektangel 12"/>
          <p:cNvSpPr/>
          <p:nvPr/>
        </p:nvSpPr>
        <p:spPr>
          <a:xfrm>
            <a:off x="1830388" y="1963738"/>
            <a:ext cx="1189037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Other operators</a:t>
            </a:r>
          </a:p>
        </p:txBody>
      </p:sp>
      <p:sp>
        <p:nvSpPr>
          <p:cNvPr id="14" name="Afrundet rektangel 13"/>
          <p:cNvSpPr/>
          <p:nvPr/>
        </p:nvSpPr>
        <p:spPr>
          <a:xfrm>
            <a:off x="2190750" y="2359025"/>
            <a:ext cx="1187450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 err="1">
                <a:solidFill>
                  <a:schemeClr val="tx1"/>
                </a:solidFill>
                <a:cs typeface="Arial" pitchFamily="34" charset="0"/>
              </a:rPr>
              <a:t>Supprt</a:t>
            </a: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. supplier</a:t>
            </a:r>
          </a:p>
        </p:txBody>
      </p:sp>
      <p:sp>
        <p:nvSpPr>
          <p:cNvPr id="15" name="Afrundet rektangel 14"/>
          <p:cNvSpPr/>
          <p:nvPr/>
        </p:nvSpPr>
        <p:spPr>
          <a:xfrm>
            <a:off x="2190750" y="2611438"/>
            <a:ext cx="1187450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BSPs</a:t>
            </a:r>
          </a:p>
        </p:txBody>
      </p:sp>
      <p:sp>
        <p:nvSpPr>
          <p:cNvPr id="16" name="Afrundet rektangel 15"/>
          <p:cNvSpPr/>
          <p:nvPr/>
        </p:nvSpPr>
        <p:spPr>
          <a:xfrm>
            <a:off x="2190750" y="2925763"/>
            <a:ext cx="1187450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Finance suppl.</a:t>
            </a:r>
          </a:p>
        </p:txBody>
      </p:sp>
      <p:sp>
        <p:nvSpPr>
          <p:cNvPr id="17" name="Afrundet rektangel 16"/>
          <p:cNvSpPr/>
          <p:nvPr/>
        </p:nvSpPr>
        <p:spPr>
          <a:xfrm>
            <a:off x="3368675" y="3338513"/>
            <a:ext cx="1187450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Field consultant</a:t>
            </a:r>
          </a:p>
        </p:txBody>
      </p:sp>
      <p:sp>
        <p:nvSpPr>
          <p:cNvPr id="18" name="Afrundet rektangel 17"/>
          <p:cNvSpPr/>
          <p:nvPr/>
        </p:nvSpPr>
        <p:spPr>
          <a:xfrm>
            <a:off x="5178425" y="4764088"/>
            <a:ext cx="1189038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Dev. </a:t>
            </a:r>
            <a:r>
              <a:rPr lang="en-GB" sz="1300" dirty="0" err="1">
                <a:solidFill>
                  <a:schemeClr val="tx1"/>
                </a:solidFill>
                <a:cs typeface="Arial" pitchFamily="34" charset="0"/>
              </a:rPr>
              <a:t>prg.adviser</a:t>
            </a:r>
            <a:endParaRPr lang="en-GB" sz="13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>
          <a:xfrm>
            <a:off x="3368675" y="2984500"/>
            <a:ext cx="1187450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Cooperatives</a:t>
            </a:r>
          </a:p>
        </p:txBody>
      </p:sp>
      <p:sp>
        <p:nvSpPr>
          <p:cNvPr id="20" name="Afrundet rektangel 19"/>
          <p:cNvSpPr/>
          <p:nvPr/>
        </p:nvSpPr>
        <p:spPr>
          <a:xfrm>
            <a:off x="3368675" y="3690938"/>
            <a:ext cx="1187450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Social partners</a:t>
            </a:r>
          </a:p>
        </p:txBody>
      </p:sp>
      <p:sp>
        <p:nvSpPr>
          <p:cNvPr id="21" name="Afrundet rektangel 20"/>
          <p:cNvSpPr/>
          <p:nvPr/>
        </p:nvSpPr>
        <p:spPr>
          <a:xfrm>
            <a:off x="4675188" y="4332288"/>
            <a:ext cx="1187450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 err="1">
                <a:solidFill>
                  <a:schemeClr val="tx1"/>
                </a:solidFill>
                <a:cs typeface="Arial" pitchFamily="34" charset="0"/>
              </a:rPr>
              <a:t>Govrnm.poor</a:t>
            </a:r>
            <a:endParaRPr lang="en-GB" sz="13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Afrundet rektangel 21"/>
          <p:cNvSpPr/>
          <p:nvPr/>
        </p:nvSpPr>
        <p:spPr>
          <a:xfrm>
            <a:off x="4675188" y="4051300"/>
            <a:ext cx="1187450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 err="1">
                <a:solidFill>
                  <a:schemeClr val="tx1"/>
                </a:solidFill>
                <a:cs typeface="Arial" pitchFamily="34" charset="0"/>
              </a:rPr>
              <a:t>Develpmt</a:t>
            </a: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 .inst.</a:t>
            </a:r>
          </a:p>
        </p:txBody>
      </p:sp>
      <p:sp>
        <p:nvSpPr>
          <p:cNvPr id="23" name="Afrundet rektangel 22"/>
          <p:cNvSpPr/>
          <p:nvPr/>
        </p:nvSpPr>
        <p:spPr>
          <a:xfrm>
            <a:off x="5551488" y="5486400"/>
            <a:ext cx="1187450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Academics</a:t>
            </a:r>
          </a:p>
        </p:txBody>
      </p:sp>
      <p:sp>
        <p:nvSpPr>
          <p:cNvPr id="24" name="Afrundet rektangel 23"/>
          <p:cNvSpPr/>
          <p:nvPr/>
        </p:nvSpPr>
        <p:spPr>
          <a:xfrm>
            <a:off x="5551488" y="5772150"/>
            <a:ext cx="1187450" cy="2174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 err="1">
                <a:solidFill>
                  <a:schemeClr val="tx1"/>
                </a:solidFill>
                <a:cs typeface="Arial" pitchFamily="34" charset="0"/>
              </a:rPr>
              <a:t>Teacher,student</a:t>
            </a:r>
            <a:endParaRPr lang="en-GB" sz="13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5" name="Afrundet rektangel 24"/>
          <p:cNvSpPr/>
          <p:nvPr/>
        </p:nvSpPr>
        <p:spPr>
          <a:xfrm>
            <a:off x="5551488" y="5197475"/>
            <a:ext cx="1187450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Donors</a:t>
            </a:r>
          </a:p>
        </p:txBody>
      </p:sp>
      <p:sp>
        <p:nvSpPr>
          <p:cNvPr id="26" name="Afrundet rektangel 25"/>
          <p:cNvSpPr/>
          <p:nvPr/>
        </p:nvSpPr>
        <p:spPr>
          <a:xfrm>
            <a:off x="4675188" y="3332163"/>
            <a:ext cx="1187450" cy="2159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NGOs</a:t>
            </a:r>
          </a:p>
        </p:txBody>
      </p:sp>
      <p:sp>
        <p:nvSpPr>
          <p:cNvPr id="27" name="Afrundet rektangel 26"/>
          <p:cNvSpPr/>
          <p:nvPr/>
        </p:nvSpPr>
        <p:spPr>
          <a:xfrm>
            <a:off x="3465513" y="5275263"/>
            <a:ext cx="1187450" cy="2174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300" dirty="0">
                <a:solidFill>
                  <a:schemeClr val="tx1"/>
                </a:solidFill>
                <a:cs typeface="Arial" pitchFamily="34" charset="0"/>
              </a:rPr>
              <a:t>Public</a:t>
            </a:r>
          </a:p>
        </p:txBody>
      </p:sp>
      <p:grpSp>
        <p:nvGrpSpPr>
          <p:cNvPr id="3" name="Gruppe 2"/>
          <p:cNvGrpSpPr>
            <a:grpSpLocks/>
          </p:cNvGrpSpPr>
          <p:nvPr/>
        </p:nvGrpSpPr>
        <p:grpSpPr bwMode="auto">
          <a:xfrm>
            <a:off x="1646238" y="627063"/>
            <a:ext cx="5559425" cy="5357812"/>
            <a:chOff x="1646957" y="626834"/>
            <a:chExt cx="5559425" cy="5357495"/>
          </a:xfrm>
        </p:grpSpPr>
        <p:grpSp>
          <p:nvGrpSpPr>
            <p:cNvPr id="14364" name="Gruppe 1"/>
            <p:cNvGrpSpPr>
              <a:grpSpLocks/>
            </p:cNvGrpSpPr>
            <p:nvPr/>
          </p:nvGrpSpPr>
          <p:grpSpPr bwMode="auto">
            <a:xfrm>
              <a:off x="1646957" y="801141"/>
              <a:ext cx="5559425" cy="5183188"/>
              <a:chOff x="817563" y="574675"/>
              <a:chExt cx="5559425" cy="5183188"/>
            </a:xfrm>
          </p:grpSpPr>
          <p:sp>
            <p:nvSpPr>
              <p:cNvPr id="14368" name="Ellipse 27"/>
              <p:cNvSpPr>
                <a:spLocks noChangeArrowheads="1"/>
              </p:cNvSpPr>
              <p:nvPr/>
            </p:nvSpPr>
            <p:spPr bwMode="auto">
              <a:xfrm rot="2319731">
                <a:off x="3444875" y="3868738"/>
                <a:ext cx="2932113" cy="1889125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54000" rIns="54000"/>
              <a:lstStyle/>
              <a:p>
                <a:endParaRPr lang="da-DK"/>
              </a:p>
            </p:txBody>
          </p:sp>
          <p:sp>
            <p:nvSpPr>
              <p:cNvPr id="14369" name="Ellipse 28"/>
              <p:cNvSpPr>
                <a:spLocks noChangeArrowheads="1"/>
              </p:cNvSpPr>
              <p:nvPr/>
            </p:nvSpPr>
            <p:spPr bwMode="auto">
              <a:xfrm rot="2319731">
                <a:off x="817563" y="574675"/>
                <a:ext cx="1633537" cy="1652588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54000" rIns="54000"/>
              <a:lstStyle/>
              <a:p>
                <a:endParaRPr lang="da-DK"/>
              </a:p>
            </p:txBody>
          </p:sp>
          <p:sp>
            <p:nvSpPr>
              <p:cNvPr id="14370" name="Ellipse 29"/>
              <p:cNvSpPr>
                <a:spLocks noChangeArrowheads="1"/>
              </p:cNvSpPr>
              <p:nvPr/>
            </p:nvSpPr>
            <p:spPr bwMode="auto">
              <a:xfrm rot="1253948">
                <a:off x="1033010" y="2244647"/>
                <a:ext cx="4122738" cy="1719262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54000" rIns="54000"/>
              <a:lstStyle/>
              <a:p>
                <a:endParaRPr lang="da-DK"/>
              </a:p>
            </p:txBody>
          </p:sp>
        </p:grpSp>
        <p:sp>
          <p:nvSpPr>
            <p:cNvPr id="31" name="Tekstboks 30"/>
            <p:cNvSpPr txBox="1"/>
            <p:nvPr/>
          </p:nvSpPr>
          <p:spPr>
            <a:xfrm rot="2007514">
              <a:off x="2345457" y="626834"/>
              <a:ext cx="1008062" cy="341292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Operators</a:t>
              </a:r>
            </a:p>
          </p:txBody>
        </p:sp>
        <p:sp>
          <p:nvSpPr>
            <p:cNvPr id="32" name="Tekstboks 31"/>
            <p:cNvSpPr txBox="1"/>
            <p:nvPr/>
          </p:nvSpPr>
          <p:spPr>
            <a:xfrm rot="2007514">
              <a:off x="4126632" y="2455526"/>
              <a:ext cx="1090612" cy="341292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Supporters</a:t>
              </a:r>
            </a:p>
          </p:txBody>
        </p:sp>
        <p:sp>
          <p:nvSpPr>
            <p:cNvPr id="33" name="Tekstboks 32"/>
            <p:cNvSpPr txBox="1"/>
            <p:nvPr/>
          </p:nvSpPr>
          <p:spPr>
            <a:xfrm rot="2007514">
              <a:off x="6058619" y="4287392"/>
              <a:ext cx="1090613" cy="339705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Influencers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Filtering for a theme: “Gender”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04863"/>
            <a:ext cx="8066088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ktangel 2"/>
          <p:cNvSpPr>
            <a:spLocks noChangeArrowheads="1"/>
          </p:cNvSpPr>
          <p:nvPr/>
        </p:nvSpPr>
        <p:spPr bwMode="auto">
          <a:xfrm>
            <a:off x="215900" y="4924425"/>
            <a:ext cx="8748713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400" b="1" i="1"/>
              <a:t>Gender. Start with:</a:t>
            </a:r>
            <a:endParaRPr lang="da-DK" sz="1400" b="1" i="1"/>
          </a:p>
          <a:p>
            <a:pPr algn="l"/>
            <a:r>
              <a:rPr lang="en-GB" sz="1400"/>
              <a:t>ID-58 ("Making the Strongest links. A practical guide to mainstreaming gender analysis in value chain development" handbook from ILO), </a:t>
            </a:r>
            <a:endParaRPr lang="da-DK" sz="1400"/>
          </a:p>
          <a:p>
            <a:pPr algn="l"/>
            <a:r>
              <a:rPr lang="en-GB" sz="1400"/>
              <a:t>ID-59 ("Gender and Value Chain Development. Evaluation study" research paper from DIIS) </a:t>
            </a:r>
            <a:endParaRPr lang="da-DK" sz="1400"/>
          </a:p>
          <a:p>
            <a:pPr algn="l"/>
            <a:r>
              <a:rPr lang="en-GB" sz="1400"/>
              <a:t>ID-61 ("Handbook. Promoting gender equitable opportunities in Agricultural Value chains" from USAID)</a:t>
            </a:r>
            <a:endParaRPr lang="da-DK" sz="1400"/>
          </a:p>
          <a:p>
            <a:pPr algn="l"/>
            <a:r>
              <a:rPr lang="en-GB" sz="1400"/>
              <a:t>ID-55 ("</a:t>
            </a:r>
            <a:r>
              <a:rPr lang="es-ES" sz="1400"/>
              <a:t>Pautas Conceptuales y Metodológicas: Análisis de Género en Cadenas de Valor</a:t>
            </a:r>
            <a:r>
              <a:rPr lang="en-GB" sz="1400"/>
              <a:t>" from SNV).</a:t>
            </a:r>
            <a:endParaRPr lang="da-DK" sz="1400"/>
          </a:p>
        </p:txBody>
      </p:sp>
      <p:sp>
        <p:nvSpPr>
          <p:cNvPr id="15365" name="Ellipse 4"/>
          <p:cNvSpPr>
            <a:spLocks noChangeArrowheads="1"/>
          </p:cNvSpPr>
          <p:nvPr/>
        </p:nvSpPr>
        <p:spPr bwMode="auto">
          <a:xfrm rot="5400000">
            <a:off x="5238750" y="2085975"/>
            <a:ext cx="4279900" cy="20701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rIns="54000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Themes, frequency in sample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323528" y="980728"/>
          <a:ext cx="8640953" cy="5199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783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  <a:gridCol w="400430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        Theme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Cluster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Competitiveness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Donors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Faire trade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Finance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Governance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Indigenous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Institutional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LED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M4P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Mapping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Middleman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Monitoring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Participatry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Risk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Subs./VC analysis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VCD 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approach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Case story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7595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Consltncy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Course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Faction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Handbook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Manual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Portal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Research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Textbook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Toolbox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Tutorial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Undefined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/>
                </a:tc>
              </a:tr>
              <a:tr h="264251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da-DK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340" name="Gruppe 8"/>
          <p:cNvGrpSpPr>
            <a:grpSpLocks/>
          </p:cNvGrpSpPr>
          <p:nvPr/>
        </p:nvGrpSpPr>
        <p:grpSpPr bwMode="auto">
          <a:xfrm>
            <a:off x="1763713" y="836613"/>
            <a:ext cx="6750050" cy="5419725"/>
            <a:chOff x="1763689" y="836712"/>
            <a:chExt cx="6750711" cy="5040559"/>
          </a:xfrm>
        </p:grpSpPr>
        <p:sp>
          <p:nvSpPr>
            <p:cNvPr id="16391" name="Afrundet rektangel 3"/>
            <p:cNvSpPr>
              <a:spLocks/>
            </p:cNvSpPr>
            <p:nvPr/>
          </p:nvSpPr>
          <p:spPr bwMode="auto">
            <a:xfrm rot="10800000" flipH="1">
              <a:off x="4139953" y="836712"/>
              <a:ext cx="342000" cy="5040000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16392" name="Afrundet rektangel 4"/>
            <p:cNvSpPr>
              <a:spLocks/>
            </p:cNvSpPr>
            <p:nvPr/>
          </p:nvSpPr>
          <p:spPr bwMode="auto">
            <a:xfrm rot="10800000" flipH="1">
              <a:off x="3797952" y="837271"/>
              <a:ext cx="342000" cy="5040000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16393" name="Afrundet rektangel 5"/>
            <p:cNvSpPr>
              <a:spLocks/>
            </p:cNvSpPr>
            <p:nvPr/>
          </p:nvSpPr>
          <p:spPr bwMode="auto">
            <a:xfrm rot="10800000" flipH="1">
              <a:off x="8172400" y="836712"/>
              <a:ext cx="342000" cy="5040000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16394" name="Afrundet rektangel 6"/>
            <p:cNvSpPr>
              <a:spLocks/>
            </p:cNvSpPr>
            <p:nvPr/>
          </p:nvSpPr>
          <p:spPr bwMode="auto">
            <a:xfrm rot="10800000" flipH="1">
              <a:off x="6246224" y="836712"/>
              <a:ext cx="342000" cy="5040000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16395" name="Afrundet rektangel 7"/>
            <p:cNvSpPr>
              <a:spLocks/>
            </p:cNvSpPr>
            <p:nvPr/>
          </p:nvSpPr>
          <p:spPr bwMode="auto">
            <a:xfrm rot="10800000" flipH="1">
              <a:off x="1763689" y="836712"/>
              <a:ext cx="342000" cy="5040000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</p:grpSp>
      <p:sp>
        <p:nvSpPr>
          <p:cNvPr id="16389" name="Tekstboks 9"/>
          <p:cNvSpPr txBox="1">
            <a:spLocks noChangeArrowheads="1"/>
          </p:cNvSpPr>
          <p:nvPr/>
        </p:nvSpPr>
        <p:spPr bwMode="auto">
          <a:xfrm>
            <a:off x="6372225" y="6165850"/>
            <a:ext cx="25923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/>
              <a:t>... a ”Quick-and-Dirty” analysis</a:t>
            </a:r>
          </a:p>
        </p:txBody>
      </p:sp>
      <p:cxnSp>
        <p:nvCxnSpPr>
          <p:cNvPr id="16390" name="Lige forbindelse 4"/>
          <p:cNvCxnSpPr>
            <a:cxnSpLocks noChangeShapeType="1"/>
          </p:cNvCxnSpPr>
          <p:nvPr/>
        </p:nvCxnSpPr>
        <p:spPr bwMode="auto">
          <a:xfrm>
            <a:off x="323850" y="981075"/>
            <a:ext cx="1008063" cy="1223963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Sorting by ranked keyword: “Case”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87450"/>
            <a:ext cx="7242175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frundet rektangulær billedforklaring 2"/>
          <p:cNvSpPr>
            <a:spLocks noChangeArrowheads="1"/>
          </p:cNvSpPr>
          <p:nvPr/>
        </p:nvSpPr>
        <p:spPr bwMode="auto">
          <a:xfrm>
            <a:off x="2389188" y="765175"/>
            <a:ext cx="2724150" cy="339725"/>
          </a:xfrm>
          <a:prstGeom prst="wedgeRoundRectCallout">
            <a:avLst>
              <a:gd name="adj1" fmla="val -35699"/>
              <a:gd name="adj2" fmla="val 176199"/>
              <a:gd name="adj3" fmla="val 16667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l"/>
            <a:r>
              <a:rPr lang="en-GB" sz="1400"/>
              <a:t>Case-4 &gt; Case-3 &gt; .... &gt; Case-0</a:t>
            </a:r>
          </a:p>
        </p:txBody>
      </p:sp>
      <p:grpSp>
        <p:nvGrpSpPr>
          <p:cNvPr id="4" name="Gruppe 3"/>
          <p:cNvGrpSpPr>
            <a:grpSpLocks/>
          </p:cNvGrpSpPr>
          <p:nvPr/>
        </p:nvGrpSpPr>
        <p:grpSpPr bwMode="auto">
          <a:xfrm>
            <a:off x="1619250" y="5894388"/>
            <a:ext cx="6337300" cy="523875"/>
            <a:chOff x="1619672" y="5893812"/>
            <a:chExt cx="6336704" cy="524381"/>
          </a:xfrm>
        </p:grpSpPr>
        <p:sp>
          <p:nvSpPr>
            <p:cNvPr id="17414" name="Afrundet rektangulær billedforklaring 5"/>
            <p:cNvSpPr>
              <a:spLocks noChangeArrowheads="1"/>
            </p:cNvSpPr>
            <p:nvPr/>
          </p:nvSpPr>
          <p:spPr bwMode="auto">
            <a:xfrm>
              <a:off x="5076056" y="6077674"/>
              <a:ext cx="2299948" cy="340519"/>
            </a:xfrm>
            <a:prstGeom prst="wedgeRoundRectCallout">
              <a:avLst>
                <a:gd name="adj1" fmla="val -93245"/>
                <a:gd name="adj2" fmla="val -71060"/>
                <a:gd name="adj3" fmla="val 16667"/>
              </a:avLst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4000" rIns="54000">
              <a:spAutoFit/>
            </a:bodyPr>
            <a:lstStyle/>
            <a:p>
              <a:pPr algn="l"/>
              <a:r>
                <a:rPr lang="en-GB" sz="1400"/>
                <a:t>Supplementary explanation</a:t>
              </a:r>
            </a:p>
          </p:txBody>
        </p:sp>
        <p:sp>
          <p:nvSpPr>
            <p:cNvPr id="17415" name="Afrundet rektangel 4"/>
            <p:cNvSpPr>
              <a:spLocks/>
            </p:cNvSpPr>
            <p:nvPr/>
          </p:nvSpPr>
          <p:spPr bwMode="auto">
            <a:xfrm rot="16200000" flipH="1">
              <a:off x="4696093" y="2817391"/>
              <a:ext cx="183862" cy="6336704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Keywords for selection</a:t>
            </a:r>
            <a:endParaRPr lang="da-DK" smtClean="0">
              <a:ea typeface="ＭＳ Ｐゴシック" pitchFamily="34" charset="-128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23850" y="620713"/>
            <a:ext cx="8569325" cy="5478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400" b="1" dirty="0">
                <a:ea typeface="ＭＳ Ｐゴシック" charset="-128"/>
              </a:rPr>
              <a:t>Bibliographical data</a:t>
            </a:r>
            <a:endParaRPr lang="da-DK" sz="1400" b="1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Year, Start and End page, Language, Organisation, Publisher's address, ISBN, URL etc. </a:t>
            </a:r>
            <a:endParaRPr lang="da-DK" sz="1400" dirty="0">
              <a:ea typeface="ＭＳ Ｐゴシック" charset="-128"/>
            </a:endParaRPr>
          </a:p>
          <a:p>
            <a:pPr algn="l">
              <a:defRPr/>
            </a:pPr>
            <a:r>
              <a:rPr lang="en-GB" sz="1400" b="1" dirty="0">
                <a:ea typeface="ＭＳ Ｐゴシック" charset="-128"/>
              </a:rPr>
              <a:t>Format </a:t>
            </a:r>
            <a:endParaRPr lang="da-DK" sz="1400" b="1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Case story, course material, handbook, manual, website portal, textbook, toolbox, or tutorial, etc. </a:t>
            </a:r>
            <a:endParaRPr lang="da-DK" sz="1400" dirty="0">
              <a:ea typeface="ＭＳ Ｐゴシック" charset="-128"/>
            </a:endParaRPr>
          </a:p>
          <a:p>
            <a:pPr algn="l">
              <a:defRPr/>
            </a:pPr>
            <a:r>
              <a:rPr lang="en-GB" sz="1400" b="1" dirty="0">
                <a:ea typeface="ＭＳ Ｐゴシック" charset="-128"/>
              </a:rPr>
              <a:t>Ranked keywords </a:t>
            </a:r>
            <a:endParaRPr lang="da-DK" sz="1400" b="1" dirty="0">
              <a:ea typeface="ＭＳ Ｐゴシック" charset="-128"/>
            </a:endParaRPr>
          </a:p>
          <a:p>
            <a:pPr algn="l">
              <a:defRPr/>
            </a:pPr>
            <a:r>
              <a:rPr lang="en-GB" sz="1400" dirty="0">
                <a:ea typeface="ＭＳ Ｐゴシック" charset="-128"/>
              </a:rPr>
              <a:t>With scales, e.g. Tool-4&gt;Tool-3&gt;....&gt;Tool-0: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Bibliography</a:t>
            </a:r>
            <a:r>
              <a:rPr lang="en-GB" sz="1400" dirty="0">
                <a:ea typeface="ＭＳ Ｐゴシック" charset="-128"/>
              </a:rPr>
              <a:t>: ..... leads on to more references 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Case</a:t>
            </a:r>
            <a:r>
              <a:rPr lang="en-GB" sz="1400" dirty="0">
                <a:ea typeface="ＭＳ Ｐゴシック" charset="-128"/>
              </a:rPr>
              <a:t>: ....examples from specific cases 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Glossary</a:t>
            </a:r>
            <a:r>
              <a:rPr lang="en-GB" sz="1400" dirty="0">
                <a:ea typeface="ＭＳ Ｐゴシック" charset="-128"/>
              </a:rPr>
              <a:t>: .... concepts and acronyms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Guideline</a:t>
            </a:r>
            <a:r>
              <a:rPr lang="en-GB" sz="1400" dirty="0">
                <a:ea typeface="ＭＳ Ｐゴシック" charset="-128"/>
              </a:rPr>
              <a:t>: ... degree of step by step guidelines 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Theory</a:t>
            </a:r>
            <a:r>
              <a:rPr lang="en-GB" sz="1400" dirty="0">
                <a:ea typeface="ＭＳ Ｐゴシック" charset="-128"/>
              </a:rPr>
              <a:t>: ..... level of theory (focus on concepts and models)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Tool</a:t>
            </a:r>
            <a:r>
              <a:rPr lang="en-GB" sz="1400" dirty="0">
                <a:ea typeface="ＭＳ Ｐゴシック" charset="-128"/>
              </a:rPr>
              <a:t>: ..... the character of a tool</a:t>
            </a:r>
            <a:endParaRPr lang="da-DK" sz="1400" dirty="0">
              <a:ea typeface="ＭＳ Ｐゴシック" charset="-128"/>
            </a:endParaRPr>
          </a:p>
          <a:p>
            <a:pPr algn="l">
              <a:defRPr/>
            </a:pPr>
            <a:r>
              <a:rPr lang="en-GB" sz="1400" b="1" dirty="0">
                <a:ea typeface="ＭＳ Ｐゴシック" charset="-128"/>
              </a:rPr>
              <a:t>Context keywords</a:t>
            </a:r>
            <a:endParaRPr lang="da-DK" sz="1400" b="1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User, Payer and Producer</a:t>
            </a:r>
            <a:r>
              <a:rPr lang="en-GB" sz="1400" dirty="0">
                <a:ea typeface="ＭＳ Ｐゴシック" charset="-128"/>
              </a:rPr>
              <a:t>: ... used to analyse patterns in the market for VC guides.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Business functions</a:t>
            </a:r>
            <a:r>
              <a:rPr lang="en-GB" sz="1400" dirty="0">
                <a:ea typeface="ＭＳ Ｐゴシック" charset="-128"/>
              </a:rPr>
              <a:t>: ....  marketing, QC, sales, HRM, management etc.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Product or sector</a:t>
            </a:r>
            <a:r>
              <a:rPr lang="en-GB" sz="1400" dirty="0">
                <a:ea typeface="ＭＳ Ｐゴシック" charset="-128"/>
              </a:rPr>
              <a:t>: ... agribusiness, agriculture, tourism, fish farming, coffee, mango etc. 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Spatial</a:t>
            </a:r>
            <a:r>
              <a:rPr lang="en-GB" sz="1400" dirty="0">
                <a:ea typeface="ＭＳ Ｐゴシック" charset="-128"/>
              </a:rPr>
              <a:t>: ... Africa, Kenya, Guatemala, etc.</a:t>
            </a:r>
            <a:endParaRPr lang="da-DK" sz="1400" dirty="0">
              <a:ea typeface="ＭＳ Ｐゴシック" charset="-128"/>
            </a:endParaRPr>
          </a:p>
          <a:p>
            <a:pPr algn="l">
              <a:defRPr/>
            </a:pPr>
            <a:r>
              <a:rPr lang="en-GB" sz="1400" b="1" dirty="0">
                <a:ea typeface="ＭＳ Ｐゴシック" charset="-128"/>
              </a:rPr>
              <a:t>Themes</a:t>
            </a:r>
            <a:endParaRPr lang="da-DK" sz="1400" b="1" dirty="0">
              <a:ea typeface="ＭＳ Ｐゴシック" charset="-128"/>
            </a:endParaRPr>
          </a:p>
          <a:p>
            <a:pPr algn="l">
              <a:defRPr/>
            </a:pPr>
            <a:r>
              <a:rPr lang="en-GB" sz="1400" dirty="0">
                <a:ea typeface="ＭＳ Ｐゴシック" charset="-128"/>
              </a:rPr>
              <a:t>(all in one field "Keyword“ for easy filtering, search and sorting, standard values (spelling) of these)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Frequent: gender, participatory, mapping, poverty, environment, governance, VC analysis, etc. 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dirty="0">
                <a:ea typeface="ＭＳ Ｐゴシック" charset="-128"/>
              </a:rPr>
              <a:t>Other: competitiveness, empowerment, certification, technology, action research, LED etc.</a:t>
            </a:r>
            <a:endParaRPr lang="da-DK" sz="1400" dirty="0">
              <a:ea typeface="ＭＳ Ｐゴシック" charset="-128"/>
            </a:endParaRPr>
          </a:p>
          <a:p>
            <a:pPr algn="l">
              <a:defRPr/>
            </a:pPr>
            <a:r>
              <a:rPr lang="en-GB" sz="1400" b="1" dirty="0">
                <a:ea typeface="ＭＳ Ｐゴシック" charset="-128"/>
              </a:rPr>
              <a:t>Free text </a:t>
            </a:r>
            <a:endParaRPr lang="da-DK" sz="1400" b="1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Title:</a:t>
            </a:r>
            <a:r>
              <a:rPr lang="en-GB" sz="1400" dirty="0">
                <a:ea typeface="ＭＳ Ｐゴシック" charset="-128"/>
              </a:rPr>
              <a:t> Official title in its original wording.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Abstract:</a:t>
            </a:r>
            <a:r>
              <a:rPr lang="en-GB" sz="1400" dirty="0">
                <a:ea typeface="ＭＳ Ｐゴシック" charset="-128"/>
              </a:rPr>
              <a:t> Often selected phrases from the document itself.</a:t>
            </a:r>
            <a:r>
              <a:rPr lang="en-GB" sz="1400" i="1" dirty="0">
                <a:ea typeface="ＭＳ Ｐゴシック" charset="-128"/>
              </a:rPr>
              <a:t> </a:t>
            </a:r>
            <a:endParaRPr lang="da-DK" sz="1400" dirty="0">
              <a:ea typeface="ＭＳ Ｐゴシック" charset="-128"/>
            </a:endParaRP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sz="1400" i="1" dirty="0">
                <a:ea typeface="ＭＳ Ｐゴシック" charset="-128"/>
              </a:rPr>
              <a:t>Notes</a:t>
            </a:r>
            <a:r>
              <a:rPr lang="en-GB" sz="1400" dirty="0">
                <a:ea typeface="ＭＳ Ｐゴシック" charset="-128"/>
              </a:rPr>
              <a:t>: This field contains keywords inside phrases formed as natural language. </a:t>
            </a:r>
            <a:endParaRPr lang="da-DK" sz="14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Dynamics of development</a:t>
            </a:r>
          </a:p>
        </p:txBody>
      </p:sp>
      <p:grpSp>
        <p:nvGrpSpPr>
          <p:cNvPr id="19459" name="Gruppe 1"/>
          <p:cNvGrpSpPr>
            <a:grpSpLocks/>
          </p:cNvGrpSpPr>
          <p:nvPr/>
        </p:nvGrpSpPr>
        <p:grpSpPr bwMode="auto">
          <a:xfrm>
            <a:off x="404813" y="4530725"/>
            <a:ext cx="2947987" cy="1490663"/>
            <a:chOff x="404664" y="4530547"/>
            <a:chExt cx="2948170" cy="1490741"/>
          </a:xfrm>
        </p:grpSpPr>
        <p:sp>
          <p:nvSpPr>
            <p:cNvPr id="6" name="Ellipse 5"/>
            <p:cNvSpPr/>
            <p:nvPr/>
          </p:nvSpPr>
          <p:spPr>
            <a:xfrm>
              <a:off x="404664" y="4530547"/>
              <a:ext cx="2948170" cy="14907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da-DK" sz="1400">
                <a:cs typeface="Arial" pitchFamily="34" charset="0"/>
              </a:endParaRPr>
            </a:p>
          </p:txBody>
        </p:sp>
        <p:grpSp>
          <p:nvGrpSpPr>
            <p:cNvPr id="19499" name="Gruppe 6"/>
            <p:cNvGrpSpPr>
              <a:grpSpLocks/>
            </p:cNvGrpSpPr>
            <p:nvPr/>
          </p:nvGrpSpPr>
          <p:grpSpPr bwMode="auto">
            <a:xfrm>
              <a:off x="712430" y="4951453"/>
              <a:ext cx="2317205" cy="295895"/>
              <a:chOff x="1744340" y="7884368"/>
              <a:chExt cx="1756668" cy="216024"/>
            </a:xfrm>
          </p:grpSpPr>
          <p:sp>
            <p:nvSpPr>
              <p:cNvPr id="40" name="Proces 39"/>
              <p:cNvSpPr/>
              <p:nvPr/>
            </p:nvSpPr>
            <p:spPr>
              <a:xfrm>
                <a:off x="1744513" y="7884225"/>
                <a:ext cx="388748" cy="216741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>
                  <a:defRPr/>
                </a:pPr>
                <a:endParaRPr lang="en-GB" sz="1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Proces 40"/>
              <p:cNvSpPr/>
              <p:nvPr/>
            </p:nvSpPr>
            <p:spPr>
              <a:xfrm>
                <a:off x="2200660" y="7884225"/>
                <a:ext cx="387545" cy="216741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>
                  <a:defRPr/>
                </a:pPr>
                <a:endParaRPr lang="en-GB" sz="1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Proces 41"/>
              <p:cNvSpPr/>
              <p:nvPr/>
            </p:nvSpPr>
            <p:spPr>
              <a:xfrm>
                <a:off x="2656808" y="7884225"/>
                <a:ext cx="387545" cy="216741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>
                  <a:defRPr/>
                </a:pPr>
                <a:endParaRPr lang="en-GB" sz="1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Proces 42"/>
              <p:cNvSpPr/>
              <p:nvPr/>
            </p:nvSpPr>
            <p:spPr>
              <a:xfrm>
                <a:off x="3111751" y="7884225"/>
                <a:ext cx="388748" cy="216741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>
                  <a:defRPr/>
                </a:pPr>
                <a:endParaRPr lang="en-GB" sz="1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cxnSp>
            <p:nvCxnSpPr>
              <p:cNvPr id="44" name="Lige pilforbindelse 43"/>
              <p:cNvCxnSpPr>
                <a:stCxn id="40" idx="3"/>
                <a:endCxn id="41" idx="1"/>
              </p:cNvCxnSpPr>
              <p:nvPr/>
            </p:nvCxnSpPr>
            <p:spPr>
              <a:xfrm>
                <a:off x="2133261" y="7993175"/>
                <a:ext cx="6739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Lige pilforbindelse 44"/>
              <p:cNvCxnSpPr>
                <a:stCxn id="41" idx="3"/>
                <a:endCxn id="42" idx="1"/>
              </p:cNvCxnSpPr>
              <p:nvPr/>
            </p:nvCxnSpPr>
            <p:spPr>
              <a:xfrm>
                <a:off x="2588205" y="7993175"/>
                <a:ext cx="6860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Lige pilforbindelse 45"/>
              <p:cNvCxnSpPr>
                <a:stCxn id="42" idx="3"/>
                <a:endCxn id="43" idx="1"/>
              </p:cNvCxnSpPr>
              <p:nvPr/>
            </p:nvCxnSpPr>
            <p:spPr>
              <a:xfrm>
                <a:off x="3044352" y="7993175"/>
                <a:ext cx="6739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00" name="Tekstboks 19"/>
            <p:cNvSpPr txBox="1">
              <a:spLocks noChangeArrowheads="1"/>
            </p:cNvSpPr>
            <p:nvPr/>
          </p:nvSpPr>
          <p:spPr bwMode="auto">
            <a:xfrm>
              <a:off x="773756" y="5444611"/>
              <a:ext cx="22140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>
                  <a:cs typeface="Arial" charset="0"/>
                </a:rPr>
                <a:t>Initial state of Operational</a:t>
              </a:r>
              <a:br>
                <a:rPr lang="en-GB" sz="1400">
                  <a:cs typeface="Arial" charset="0"/>
                </a:rPr>
              </a:br>
              <a:r>
                <a:rPr lang="en-GB" sz="1400">
                  <a:cs typeface="Arial" charset="0"/>
                </a:rPr>
                <a:t>Value Chain</a:t>
              </a:r>
            </a:p>
          </p:txBody>
        </p:sp>
      </p:grpSp>
      <p:grpSp>
        <p:nvGrpSpPr>
          <p:cNvPr id="47" name="Gruppe 46"/>
          <p:cNvGrpSpPr>
            <a:grpSpLocks/>
          </p:cNvGrpSpPr>
          <p:nvPr/>
        </p:nvGrpSpPr>
        <p:grpSpPr bwMode="auto">
          <a:xfrm>
            <a:off x="2671763" y="3457575"/>
            <a:ext cx="3432175" cy="1490663"/>
            <a:chOff x="2671364" y="3456868"/>
            <a:chExt cx="3432407" cy="1490741"/>
          </a:xfrm>
        </p:grpSpPr>
        <p:sp>
          <p:nvSpPr>
            <p:cNvPr id="5" name="Ellipse 4"/>
            <p:cNvSpPr/>
            <p:nvPr/>
          </p:nvSpPr>
          <p:spPr>
            <a:xfrm>
              <a:off x="3155584" y="3456868"/>
              <a:ext cx="2948187" cy="14907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da-DK" sz="1400">
                <a:cs typeface="Arial" pitchFamily="34" charset="0"/>
              </a:endParaRPr>
            </a:p>
          </p:txBody>
        </p:sp>
        <p:sp>
          <p:nvSpPr>
            <p:cNvPr id="8" name="Proces 7"/>
            <p:cNvSpPr/>
            <p:nvPr/>
          </p:nvSpPr>
          <p:spPr>
            <a:xfrm>
              <a:off x="3458817" y="3807724"/>
              <a:ext cx="512797" cy="296878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endParaRPr lang="en-GB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" name="Proces 8"/>
            <p:cNvSpPr/>
            <p:nvPr/>
          </p:nvSpPr>
          <p:spPr>
            <a:xfrm>
              <a:off x="4060520" y="3807724"/>
              <a:ext cx="1103388" cy="296878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endParaRPr lang="en-GB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Proces 9"/>
            <p:cNvSpPr/>
            <p:nvPr/>
          </p:nvSpPr>
          <p:spPr>
            <a:xfrm>
              <a:off x="5263926" y="3807724"/>
              <a:ext cx="512798" cy="296878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endParaRPr lang="en-GB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11" name="Lige pilforbindelse 10"/>
            <p:cNvCxnSpPr>
              <a:stCxn id="8" idx="3"/>
              <a:endCxn id="9" idx="1"/>
            </p:cNvCxnSpPr>
            <p:nvPr/>
          </p:nvCxnSpPr>
          <p:spPr>
            <a:xfrm>
              <a:off x="3971614" y="3956957"/>
              <a:ext cx="889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ge pilforbindelse 11"/>
            <p:cNvCxnSpPr>
              <a:stCxn id="9" idx="3"/>
              <a:endCxn id="10" idx="1"/>
            </p:cNvCxnSpPr>
            <p:nvPr/>
          </p:nvCxnSpPr>
          <p:spPr>
            <a:xfrm>
              <a:off x="5163907" y="3956957"/>
              <a:ext cx="10001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96" name="Tekstboks 20"/>
            <p:cNvSpPr txBox="1">
              <a:spLocks noChangeArrowheads="1"/>
            </p:cNvSpPr>
            <p:nvPr/>
          </p:nvSpPr>
          <p:spPr bwMode="auto">
            <a:xfrm>
              <a:off x="3220780" y="4301606"/>
              <a:ext cx="27193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>
                  <a:cs typeface="Arial" charset="0"/>
                </a:rPr>
                <a:t>Intermediary state of OVC</a:t>
              </a:r>
            </a:p>
          </p:txBody>
        </p:sp>
        <p:sp>
          <p:nvSpPr>
            <p:cNvPr id="23" name="Stribet højrepil 22"/>
            <p:cNvSpPr/>
            <p:nvPr/>
          </p:nvSpPr>
          <p:spPr>
            <a:xfrm rot="20038428">
              <a:off x="2671364" y="4352265"/>
              <a:ext cx="743000" cy="387370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da-DK" sz="14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uppe 47"/>
          <p:cNvGrpSpPr>
            <a:grpSpLocks/>
          </p:cNvGrpSpPr>
          <p:nvPr/>
        </p:nvGrpSpPr>
        <p:grpSpPr bwMode="auto">
          <a:xfrm>
            <a:off x="5283200" y="2205038"/>
            <a:ext cx="3392488" cy="1490662"/>
            <a:chOff x="5283717" y="2204864"/>
            <a:chExt cx="3392739" cy="1490741"/>
          </a:xfrm>
        </p:grpSpPr>
        <p:sp>
          <p:nvSpPr>
            <p:cNvPr id="4" name="Ellipse 3"/>
            <p:cNvSpPr/>
            <p:nvPr/>
          </p:nvSpPr>
          <p:spPr>
            <a:xfrm>
              <a:off x="5728250" y="2204864"/>
              <a:ext cx="2948206" cy="149074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da-DK" sz="1400">
                <a:cs typeface="Arial" pitchFamily="34" charset="0"/>
              </a:endParaRPr>
            </a:p>
          </p:txBody>
        </p:sp>
        <p:sp>
          <p:nvSpPr>
            <p:cNvPr id="13" name="Proces 12"/>
            <p:cNvSpPr/>
            <p:nvPr/>
          </p:nvSpPr>
          <p:spPr>
            <a:xfrm>
              <a:off x="6009259" y="2698602"/>
              <a:ext cx="512800" cy="295291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endParaRPr lang="en-GB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4" name="Proces 13"/>
            <p:cNvSpPr/>
            <p:nvPr/>
          </p:nvSpPr>
          <p:spPr>
            <a:xfrm>
              <a:off x="6610965" y="2698602"/>
              <a:ext cx="1101807" cy="295291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endParaRPr lang="en-GB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" name="Proces 14"/>
            <p:cNvSpPr/>
            <p:nvPr/>
          </p:nvSpPr>
          <p:spPr>
            <a:xfrm>
              <a:off x="7812792" y="2500155"/>
              <a:ext cx="512800" cy="296878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endParaRPr lang="en-GB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16" name="Lige pilforbindelse 15"/>
            <p:cNvCxnSpPr>
              <a:stCxn id="13" idx="3"/>
              <a:endCxn id="14" idx="1"/>
            </p:cNvCxnSpPr>
            <p:nvPr/>
          </p:nvCxnSpPr>
          <p:spPr>
            <a:xfrm>
              <a:off x="6522059" y="2846248"/>
              <a:ext cx="889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pilforbindelse 16"/>
            <p:cNvCxnSpPr>
              <a:stCxn id="14" idx="3"/>
              <a:endCxn id="15" idx="1"/>
            </p:cNvCxnSpPr>
            <p:nvPr/>
          </p:nvCxnSpPr>
          <p:spPr>
            <a:xfrm flipV="1">
              <a:off x="7712772" y="2649388"/>
              <a:ext cx="100020" cy="1968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roces 17"/>
            <p:cNvSpPr/>
            <p:nvPr/>
          </p:nvSpPr>
          <p:spPr>
            <a:xfrm>
              <a:off x="7819143" y="2895463"/>
              <a:ext cx="512800" cy="295291"/>
            </a:xfrm>
            <a:prstGeom prst="flowChartProcess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endParaRPr lang="en-GB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19" name="Lige pilforbindelse 18"/>
            <p:cNvCxnSpPr>
              <a:stCxn id="14" idx="3"/>
              <a:endCxn id="18" idx="1"/>
            </p:cNvCxnSpPr>
            <p:nvPr/>
          </p:nvCxnSpPr>
          <p:spPr>
            <a:xfrm>
              <a:off x="7712772" y="2846248"/>
              <a:ext cx="106371" cy="1968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88" name="Tekstboks 21"/>
            <p:cNvSpPr txBox="1">
              <a:spLocks noChangeArrowheads="1"/>
            </p:cNvSpPr>
            <p:nvPr/>
          </p:nvSpPr>
          <p:spPr bwMode="auto">
            <a:xfrm>
              <a:off x="6070272" y="3176085"/>
              <a:ext cx="2174136" cy="42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>
                  <a:cs typeface="Arial" charset="0"/>
                </a:rPr>
                <a:t>Final state of OVC</a:t>
              </a:r>
            </a:p>
          </p:txBody>
        </p:sp>
        <p:sp>
          <p:nvSpPr>
            <p:cNvPr id="24" name="Stribet højrepil 23"/>
            <p:cNvSpPr/>
            <p:nvPr/>
          </p:nvSpPr>
          <p:spPr>
            <a:xfrm rot="20093407">
              <a:off x="5283717" y="3189166"/>
              <a:ext cx="743005" cy="387371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da-DK" sz="14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kstboks 30"/>
          <p:cNvSpPr txBox="1"/>
          <p:nvPr/>
        </p:nvSpPr>
        <p:spPr>
          <a:xfrm rot="20215965">
            <a:off x="3633788" y="5029200"/>
            <a:ext cx="3849687" cy="46672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Generations of the operational VC</a:t>
            </a:r>
          </a:p>
        </p:txBody>
      </p:sp>
      <p:grpSp>
        <p:nvGrpSpPr>
          <p:cNvPr id="18442" name="Gruppe 18441"/>
          <p:cNvGrpSpPr>
            <a:grpSpLocks/>
          </p:cNvGrpSpPr>
          <p:nvPr/>
        </p:nvGrpSpPr>
        <p:grpSpPr bwMode="auto">
          <a:xfrm>
            <a:off x="1096963" y="2311400"/>
            <a:ext cx="4821237" cy="2427288"/>
            <a:chOff x="1097334" y="2310619"/>
            <a:chExt cx="4820099" cy="2428459"/>
          </a:xfrm>
        </p:grpSpPr>
        <p:grpSp>
          <p:nvGrpSpPr>
            <p:cNvPr id="19464" name="Gruppe 18438"/>
            <p:cNvGrpSpPr>
              <a:grpSpLocks/>
            </p:cNvGrpSpPr>
            <p:nvPr/>
          </p:nvGrpSpPr>
          <p:grpSpPr bwMode="auto">
            <a:xfrm>
              <a:off x="1097334" y="2310619"/>
              <a:ext cx="4820099" cy="2428459"/>
              <a:chOff x="1097334" y="2310619"/>
              <a:chExt cx="4820099" cy="2428459"/>
            </a:xfrm>
          </p:grpSpPr>
          <p:cxnSp>
            <p:nvCxnSpPr>
              <p:cNvPr id="25" name="Lige pilforbindelse 24"/>
              <p:cNvCxnSpPr/>
              <p:nvPr/>
            </p:nvCxnSpPr>
            <p:spPr>
              <a:xfrm flipH="1">
                <a:off x="3071718" y="2993573"/>
                <a:ext cx="2845715" cy="51936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Lige pilforbindelse 25"/>
              <p:cNvCxnSpPr/>
              <p:nvPr/>
            </p:nvCxnSpPr>
            <p:spPr>
              <a:xfrm flipH="1">
                <a:off x="3028865" y="3570114"/>
                <a:ext cx="42853" cy="975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Lige pilforbindelse 26"/>
              <p:cNvCxnSpPr/>
              <p:nvPr/>
            </p:nvCxnSpPr>
            <p:spPr>
              <a:xfrm flipH="1">
                <a:off x="2628909" y="3512937"/>
                <a:ext cx="442808" cy="122614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Lige pilforbindelse 27"/>
              <p:cNvCxnSpPr/>
              <p:nvPr/>
            </p:nvCxnSpPr>
            <p:spPr>
              <a:xfrm flipH="1">
                <a:off x="1740119" y="3512937"/>
                <a:ext cx="1331599" cy="122614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70" name="Gruppe 28"/>
              <p:cNvGrpSpPr>
                <a:grpSpLocks/>
              </p:cNvGrpSpPr>
              <p:nvPr/>
            </p:nvGrpSpPr>
            <p:grpSpPr bwMode="auto">
              <a:xfrm rot="-1340157">
                <a:off x="1097334" y="2736947"/>
                <a:ext cx="4464300" cy="668691"/>
                <a:chOff x="620688" y="5607820"/>
                <a:chExt cx="3384376" cy="488193"/>
              </a:xfrm>
            </p:grpSpPr>
            <p:sp>
              <p:nvSpPr>
                <p:cNvPr id="33" name="Proces 32"/>
                <p:cNvSpPr/>
                <p:nvPr/>
              </p:nvSpPr>
              <p:spPr>
                <a:xfrm>
                  <a:off x="620733" y="5736373"/>
                  <a:ext cx="643710" cy="234229"/>
                </a:xfrm>
                <a:prstGeom prst="flowChartProcess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" tIns="36000" rIns="18000" bIns="36000" anchor="ctr"/>
                <a:lstStyle/>
                <a:p>
                  <a:pPr>
                    <a:defRPr/>
                  </a:pPr>
                  <a:r>
                    <a:rPr lang="en-GB" sz="1400" dirty="0">
                      <a:solidFill>
                        <a:schemeClr val="tx1"/>
                      </a:solidFill>
                      <a:cs typeface="Arial" pitchFamily="34" charset="0"/>
                    </a:rPr>
                    <a:t>Analyse</a:t>
                  </a:r>
                </a:p>
              </p:txBody>
            </p:sp>
            <p:sp>
              <p:nvSpPr>
                <p:cNvPr id="34" name="Proces 33"/>
                <p:cNvSpPr/>
                <p:nvPr/>
              </p:nvSpPr>
              <p:spPr>
                <a:xfrm>
                  <a:off x="1385285" y="5737224"/>
                  <a:ext cx="644913" cy="234229"/>
                </a:xfrm>
                <a:prstGeom prst="flowChartProcess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" tIns="36000" rIns="18000" bIns="36000" anchor="ctr"/>
                <a:lstStyle/>
                <a:p>
                  <a:pPr>
                    <a:defRPr/>
                  </a:pPr>
                  <a:r>
                    <a:rPr lang="en-GB" sz="1400" dirty="0">
                      <a:solidFill>
                        <a:schemeClr val="tx1"/>
                      </a:solidFill>
                      <a:cs typeface="Arial" pitchFamily="34" charset="0"/>
                    </a:rPr>
                    <a:t>Design</a:t>
                  </a:r>
                </a:p>
              </p:txBody>
            </p:sp>
            <p:sp>
              <p:nvSpPr>
                <p:cNvPr id="35" name="Proces 34"/>
                <p:cNvSpPr/>
                <p:nvPr/>
              </p:nvSpPr>
              <p:spPr>
                <a:xfrm>
                  <a:off x="2170218" y="5605488"/>
                  <a:ext cx="865098" cy="488170"/>
                </a:xfrm>
                <a:prstGeom prst="flowChartProcess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" tIns="36000" rIns="18000" bIns="36000" anchor="ctr"/>
                <a:lstStyle/>
                <a:p>
                  <a:pPr>
                    <a:defRPr/>
                  </a:pPr>
                  <a:r>
                    <a:rPr lang="en-GB" sz="1400" dirty="0">
                      <a:solidFill>
                        <a:schemeClr val="tx1"/>
                      </a:solidFill>
                      <a:cs typeface="Arial" pitchFamily="34" charset="0"/>
                    </a:rPr>
                    <a:t>Advise</a:t>
                  </a:r>
                  <a:br>
                    <a:rPr lang="en-GB" sz="1400" dirty="0">
                      <a:solidFill>
                        <a:schemeClr val="tx1"/>
                      </a:solidFill>
                      <a:cs typeface="Arial" pitchFamily="34" charset="0"/>
                    </a:rPr>
                  </a:br>
                  <a:r>
                    <a:rPr lang="en-GB" sz="1400" dirty="0">
                      <a:solidFill>
                        <a:schemeClr val="tx1"/>
                      </a:solidFill>
                      <a:cs typeface="Arial" pitchFamily="34" charset="0"/>
                    </a:rPr>
                    <a:t>Facilitate</a:t>
                  </a:r>
                  <a:br>
                    <a:rPr lang="en-GB" sz="1400" dirty="0">
                      <a:solidFill>
                        <a:schemeClr val="tx1"/>
                      </a:solidFill>
                      <a:cs typeface="Arial" pitchFamily="34" charset="0"/>
                    </a:rPr>
                  </a:br>
                  <a:r>
                    <a:rPr lang="en-GB" sz="1400" dirty="0">
                      <a:solidFill>
                        <a:schemeClr val="tx1"/>
                      </a:solidFill>
                      <a:cs typeface="Arial" pitchFamily="34" charset="0"/>
                    </a:rPr>
                    <a:t>Train</a:t>
                  </a:r>
                </a:p>
              </p:txBody>
            </p:sp>
            <p:cxnSp>
              <p:nvCxnSpPr>
                <p:cNvPr id="36" name="Lige pilforbindelse 35"/>
                <p:cNvCxnSpPr>
                  <a:stCxn id="34" idx="1"/>
                  <a:endCxn id="33" idx="3"/>
                </p:cNvCxnSpPr>
                <p:nvPr/>
              </p:nvCxnSpPr>
              <p:spPr>
                <a:xfrm flipH="1">
                  <a:off x="1264308" y="5853486"/>
                  <a:ext cx="122726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Lige pilforbindelse 36"/>
                <p:cNvCxnSpPr>
                  <a:stCxn id="35" idx="1"/>
                  <a:endCxn id="34" idx="3"/>
                </p:cNvCxnSpPr>
                <p:nvPr/>
              </p:nvCxnSpPr>
              <p:spPr>
                <a:xfrm rot="1340157" flipH="1">
                  <a:off x="2037003" y="5826639"/>
                  <a:ext cx="127539" cy="5449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Proces 37"/>
                <p:cNvSpPr/>
                <p:nvPr/>
              </p:nvSpPr>
              <p:spPr>
                <a:xfrm>
                  <a:off x="3141735" y="5727109"/>
                  <a:ext cx="863895" cy="251622"/>
                </a:xfrm>
                <a:prstGeom prst="flowChartProcess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" tIns="36000" rIns="18000" bIns="36000" anchor="ctr"/>
                <a:lstStyle/>
                <a:p>
                  <a:pPr>
                    <a:defRPr/>
                  </a:pPr>
                  <a:r>
                    <a:rPr lang="en-GB" sz="1400" dirty="0">
                      <a:solidFill>
                        <a:schemeClr val="tx1"/>
                      </a:solidFill>
                      <a:cs typeface="Arial" pitchFamily="34" charset="0"/>
                    </a:rPr>
                    <a:t>Revise</a:t>
                  </a:r>
                </a:p>
              </p:txBody>
            </p:sp>
            <p:cxnSp>
              <p:nvCxnSpPr>
                <p:cNvPr id="39" name="Lige pilforbindelse 38"/>
                <p:cNvCxnSpPr>
                  <a:stCxn id="38" idx="1"/>
                  <a:endCxn id="35" idx="3"/>
                </p:cNvCxnSpPr>
                <p:nvPr/>
              </p:nvCxnSpPr>
              <p:spPr>
                <a:xfrm rot="1340157" flipH="1">
                  <a:off x="3037229" y="5834059"/>
                  <a:ext cx="99865" cy="3478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kstboks 29"/>
              <p:cNvSpPr txBox="1"/>
              <p:nvPr/>
            </p:nvSpPr>
            <p:spPr>
              <a:xfrm rot="20241432">
                <a:off x="1898832" y="2310619"/>
                <a:ext cx="1902964" cy="339889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latin typeface="Arial" pitchFamily="34" charset="0"/>
                    <a:cs typeface="Arial" pitchFamily="34" charset="0"/>
                  </a:rPr>
                  <a:t>Development support</a:t>
                </a:r>
              </a:p>
            </p:txBody>
          </p:sp>
          <p:cxnSp>
            <p:nvCxnSpPr>
              <p:cNvPr id="32" name="Lige pilforbindelse 31"/>
              <p:cNvCxnSpPr/>
              <p:nvPr/>
            </p:nvCxnSpPr>
            <p:spPr>
              <a:xfrm flipV="1">
                <a:off x="3071718" y="3390640"/>
                <a:ext cx="2563207" cy="1222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Lige pilforbindelse 71"/>
            <p:cNvCxnSpPr>
              <a:endCxn id="8" idx="0"/>
            </p:cNvCxnSpPr>
            <p:nvPr/>
          </p:nvCxnSpPr>
          <p:spPr>
            <a:xfrm>
              <a:off x="3071718" y="3512937"/>
              <a:ext cx="642785" cy="29541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Development Value Chain</a:t>
            </a:r>
          </a:p>
        </p:txBody>
      </p:sp>
      <p:sp>
        <p:nvSpPr>
          <p:cNvPr id="4" name="Proces 3"/>
          <p:cNvSpPr/>
          <p:nvPr/>
        </p:nvSpPr>
        <p:spPr>
          <a:xfrm>
            <a:off x="1476375" y="3159125"/>
            <a:ext cx="1285875" cy="468313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Analyse</a:t>
            </a:r>
          </a:p>
        </p:txBody>
      </p:sp>
      <p:sp>
        <p:nvSpPr>
          <p:cNvPr id="5" name="Proces 4"/>
          <p:cNvSpPr/>
          <p:nvPr/>
        </p:nvSpPr>
        <p:spPr>
          <a:xfrm>
            <a:off x="2916238" y="3159125"/>
            <a:ext cx="1287462" cy="468313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6" name="Proces 5"/>
          <p:cNvSpPr/>
          <p:nvPr/>
        </p:nvSpPr>
        <p:spPr>
          <a:xfrm>
            <a:off x="4827588" y="3141663"/>
            <a:ext cx="1084262" cy="50323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ts val="1200"/>
              </a:lnSpc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Advise</a:t>
            </a:r>
            <a:br>
              <a:rPr lang="en-GB" sz="14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Facilitate</a:t>
            </a:r>
            <a:br>
              <a:rPr lang="en-GB" sz="14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Train</a:t>
            </a:r>
          </a:p>
        </p:txBody>
      </p:sp>
      <p:cxnSp>
        <p:nvCxnSpPr>
          <p:cNvPr id="7" name="Lige pilforbindelse 6"/>
          <p:cNvCxnSpPr>
            <a:stCxn id="5" idx="1"/>
            <a:endCxn id="4" idx="3"/>
          </p:cNvCxnSpPr>
          <p:nvPr/>
        </p:nvCxnSpPr>
        <p:spPr>
          <a:xfrm flipH="1">
            <a:off x="2762250" y="3392488"/>
            <a:ext cx="153988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/>
          <p:cNvCxnSpPr>
            <a:stCxn id="6" idx="1"/>
            <a:endCxn id="5" idx="3"/>
          </p:cNvCxnSpPr>
          <p:nvPr/>
        </p:nvCxnSpPr>
        <p:spPr>
          <a:xfrm flipH="1">
            <a:off x="4203700" y="3392488"/>
            <a:ext cx="623888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ces 8"/>
          <p:cNvSpPr/>
          <p:nvPr/>
        </p:nvSpPr>
        <p:spPr>
          <a:xfrm>
            <a:off x="6151563" y="3141663"/>
            <a:ext cx="1084262" cy="503237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Revise</a:t>
            </a:r>
            <a:br>
              <a:rPr lang="en-GB" sz="14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Learn</a:t>
            </a:r>
          </a:p>
        </p:txBody>
      </p:sp>
      <p:cxnSp>
        <p:nvCxnSpPr>
          <p:cNvPr id="10" name="Lige pilforbindelse 9"/>
          <p:cNvCxnSpPr>
            <a:stCxn id="9" idx="1"/>
            <a:endCxn id="6" idx="3"/>
          </p:cNvCxnSpPr>
          <p:nvPr/>
        </p:nvCxnSpPr>
        <p:spPr>
          <a:xfrm flipH="1">
            <a:off x="5911850" y="3392488"/>
            <a:ext cx="239713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48" name="Gruppe 18447"/>
          <p:cNvGrpSpPr>
            <a:grpSpLocks/>
          </p:cNvGrpSpPr>
          <p:nvPr/>
        </p:nvGrpSpPr>
        <p:grpSpPr bwMode="auto">
          <a:xfrm>
            <a:off x="827088" y="4057650"/>
            <a:ext cx="7848600" cy="1674813"/>
            <a:chOff x="827584" y="4057327"/>
            <a:chExt cx="7848872" cy="1675929"/>
          </a:xfrm>
        </p:grpSpPr>
        <p:sp>
          <p:nvSpPr>
            <p:cNvPr id="25" name="Udfyldt blanket 24"/>
            <p:cNvSpPr/>
            <p:nvPr/>
          </p:nvSpPr>
          <p:spPr>
            <a:xfrm>
              <a:off x="827584" y="4436993"/>
              <a:ext cx="873155" cy="1296263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tailEnd type="none"/>
            </a:ln>
            <a:effectLst>
              <a:outerShdw dist="165100" dir="18900000" sx="94000" sy="94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VC Analysis</a:t>
              </a:r>
            </a:p>
          </p:txBody>
        </p:sp>
        <p:sp>
          <p:nvSpPr>
            <p:cNvPr id="26" name="Udfyldt blanket 25"/>
            <p:cNvSpPr/>
            <p:nvPr/>
          </p:nvSpPr>
          <p:spPr>
            <a:xfrm>
              <a:off x="1918234" y="4436993"/>
              <a:ext cx="873155" cy="1296263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tailEnd type="none"/>
            </a:ln>
            <a:effectLst>
              <a:outerShdw dist="165100" dir="18900000" sx="94000" sy="94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Manual</a:t>
              </a:r>
            </a:p>
          </p:txBody>
        </p:sp>
        <p:sp>
          <p:nvSpPr>
            <p:cNvPr id="27" name="Udfyldt blanket 26"/>
            <p:cNvSpPr/>
            <p:nvPr/>
          </p:nvSpPr>
          <p:spPr>
            <a:xfrm>
              <a:off x="3008885" y="4436993"/>
              <a:ext cx="873155" cy="1296263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tailEnd type="none"/>
            </a:ln>
            <a:effectLst>
              <a:outerShdw dist="165100" dir="18900000" sx="94000" sy="94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Research</a:t>
              </a:r>
              <a:b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report</a:t>
              </a:r>
            </a:p>
          </p:txBody>
        </p:sp>
        <p:sp>
          <p:nvSpPr>
            <p:cNvPr id="28" name="Udfyldt blanket 27"/>
            <p:cNvSpPr/>
            <p:nvPr/>
          </p:nvSpPr>
          <p:spPr>
            <a:xfrm>
              <a:off x="4099534" y="4436993"/>
              <a:ext cx="873155" cy="1296263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tailEnd type="none"/>
            </a:ln>
            <a:effectLst>
              <a:outerShdw dist="165100" dir="18900000" sx="94000" sy="94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Toolbox</a:t>
              </a:r>
            </a:p>
          </p:txBody>
        </p:sp>
        <p:sp>
          <p:nvSpPr>
            <p:cNvPr id="29" name="Udfyldt blanket 28"/>
            <p:cNvSpPr/>
            <p:nvPr/>
          </p:nvSpPr>
          <p:spPr>
            <a:xfrm>
              <a:off x="5190185" y="4436993"/>
              <a:ext cx="873155" cy="1296263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tailEnd type="none"/>
            </a:ln>
            <a:effectLst>
              <a:outerShdw dist="165100" dir="18900000" sx="94000" sy="94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Training</a:t>
              </a:r>
              <a:b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material</a:t>
              </a:r>
            </a:p>
          </p:txBody>
        </p:sp>
        <p:sp>
          <p:nvSpPr>
            <p:cNvPr id="30" name="Udfyldt blanket 29"/>
            <p:cNvSpPr/>
            <p:nvPr/>
          </p:nvSpPr>
          <p:spPr>
            <a:xfrm>
              <a:off x="6280835" y="4436993"/>
              <a:ext cx="873155" cy="1296263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tailEnd type="none"/>
            </a:ln>
            <a:effectLst>
              <a:outerShdw dist="165100" dir="18900000" sx="94000" sy="94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Web-</a:t>
              </a:r>
              <a:b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portal</a:t>
              </a:r>
            </a:p>
          </p:txBody>
        </p:sp>
        <p:sp>
          <p:nvSpPr>
            <p:cNvPr id="31" name="Udfyldt blanket 30"/>
            <p:cNvSpPr/>
            <p:nvPr/>
          </p:nvSpPr>
          <p:spPr>
            <a:xfrm>
              <a:off x="7371486" y="4436993"/>
              <a:ext cx="873155" cy="1296263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tailEnd type="none"/>
            </a:ln>
            <a:effectLst>
              <a:outerShdw dist="165100" dir="18900000" sx="94000" sy="94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defRPr/>
              </a:pPr>
              <a:r>
                <a:rPr lang="en-GB" sz="1400" dirty="0" err="1">
                  <a:solidFill>
                    <a:schemeClr val="tx1"/>
                  </a:solidFill>
                  <a:cs typeface="Arial" pitchFamily="34" charset="0"/>
                </a:rPr>
                <a:t>Moni</a:t>
              </a: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-</a:t>
              </a:r>
              <a:b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n-GB" sz="1400" dirty="0" err="1">
                  <a:solidFill>
                    <a:schemeClr val="tx1"/>
                  </a:solidFill>
                  <a:cs typeface="Arial" pitchFamily="34" charset="0"/>
                </a:rPr>
                <a:t>toring</a:t>
              </a: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/>
              </a:r>
              <a:b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n-GB" sz="1400" dirty="0">
                  <a:solidFill>
                    <a:schemeClr val="tx1"/>
                  </a:solidFill>
                  <a:cs typeface="Arial" pitchFamily="34" charset="0"/>
                </a:rPr>
                <a:t>report</a:t>
              </a:r>
            </a:p>
          </p:txBody>
        </p:sp>
        <p:sp>
          <p:nvSpPr>
            <p:cNvPr id="20517" name="Tekstboks 18435"/>
            <p:cNvSpPr txBox="1">
              <a:spLocks noChangeArrowheads="1"/>
            </p:cNvSpPr>
            <p:nvPr/>
          </p:nvSpPr>
          <p:spPr bwMode="auto">
            <a:xfrm>
              <a:off x="832374" y="4057327"/>
              <a:ext cx="78440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GB" sz="1400" b="1"/>
                <a:t>Products and spin-offs: Value chain guides and Programme reports</a:t>
              </a:r>
            </a:p>
          </p:txBody>
        </p:sp>
      </p:grpSp>
      <p:grpSp>
        <p:nvGrpSpPr>
          <p:cNvPr id="18449" name="Gruppe 18448"/>
          <p:cNvGrpSpPr>
            <a:grpSpLocks/>
          </p:cNvGrpSpPr>
          <p:nvPr/>
        </p:nvGrpSpPr>
        <p:grpSpPr bwMode="auto">
          <a:xfrm>
            <a:off x="107950" y="692150"/>
            <a:ext cx="6586538" cy="2828925"/>
            <a:chOff x="107504" y="692696"/>
            <a:chExt cx="6586495" cy="2828057"/>
          </a:xfrm>
        </p:grpSpPr>
        <p:grpSp>
          <p:nvGrpSpPr>
            <p:cNvPr id="20493" name="Gruppe 18446"/>
            <p:cNvGrpSpPr>
              <a:grpSpLocks/>
            </p:cNvGrpSpPr>
            <p:nvPr/>
          </p:nvGrpSpPr>
          <p:grpSpPr bwMode="auto">
            <a:xfrm>
              <a:off x="107504" y="1124744"/>
              <a:ext cx="6586495" cy="2396009"/>
              <a:chOff x="107504" y="1124744"/>
              <a:chExt cx="6586495" cy="2396009"/>
            </a:xfrm>
          </p:grpSpPr>
          <p:sp>
            <p:nvSpPr>
              <p:cNvPr id="11" name="Proces 10"/>
              <p:cNvSpPr/>
              <p:nvPr/>
            </p:nvSpPr>
            <p:spPr>
              <a:xfrm>
                <a:off x="3793655" y="2097203"/>
                <a:ext cx="1287455" cy="468168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>
                  <a:defRPr/>
                </a:pPr>
                <a:r>
                  <a:rPr lang="en-GB" sz="1400" dirty="0">
                    <a:solidFill>
                      <a:schemeClr val="tx1"/>
                    </a:solidFill>
                    <a:cs typeface="Arial" pitchFamily="34" charset="0"/>
                  </a:rPr>
                  <a:t>Research</a:t>
                </a:r>
              </a:p>
            </p:txBody>
          </p:sp>
          <p:sp>
            <p:nvSpPr>
              <p:cNvPr id="12" name="Proces 11"/>
              <p:cNvSpPr/>
              <p:nvPr/>
            </p:nvSpPr>
            <p:spPr>
              <a:xfrm>
                <a:off x="3779368" y="1124363"/>
                <a:ext cx="1287454" cy="468169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>
                  <a:defRPr/>
                </a:pPr>
                <a:r>
                  <a:rPr lang="en-GB" sz="1400" dirty="0">
                    <a:solidFill>
                      <a:schemeClr val="tx1"/>
                    </a:solidFill>
                    <a:cs typeface="Arial" pitchFamily="34" charset="0"/>
                  </a:rPr>
                  <a:t>Sponsoring</a:t>
                </a:r>
              </a:p>
            </p:txBody>
          </p:sp>
          <p:cxnSp>
            <p:nvCxnSpPr>
              <p:cNvPr id="13" name="Buet forbindelse 12"/>
              <p:cNvCxnSpPr>
                <a:stCxn id="12" idx="1"/>
                <a:endCxn id="4" idx="0"/>
              </p:cNvCxnSpPr>
              <p:nvPr/>
            </p:nvCxnSpPr>
            <p:spPr>
              <a:xfrm rot="10800000" flipV="1">
                <a:off x="2118854" y="1357655"/>
                <a:ext cx="1660514" cy="1801259"/>
              </a:xfrm>
              <a:prstGeom prst="curvedConnector2">
                <a:avLst/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Buet forbindelse 13"/>
              <p:cNvCxnSpPr>
                <a:stCxn id="12" idx="1"/>
                <a:endCxn id="5" idx="0"/>
              </p:cNvCxnSpPr>
              <p:nvPr/>
            </p:nvCxnSpPr>
            <p:spPr>
              <a:xfrm rot="10800000" flipV="1">
                <a:off x="3558706" y="1357655"/>
                <a:ext cx="220662" cy="1801259"/>
              </a:xfrm>
              <a:prstGeom prst="curvedConnector2">
                <a:avLst/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Lige pilforbindelse 14"/>
              <p:cNvCxnSpPr>
                <a:stCxn id="11" idx="2"/>
                <a:endCxn id="5" idx="0"/>
              </p:cNvCxnSpPr>
              <p:nvPr/>
            </p:nvCxnSpPr>
            <p:spPr>
              <a:xfrm flipH="1">
                <a:off x="3558706" y="2565371"/>
                <a:ext cx="877882" cy="5935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Lige pilforbindelse 15"/>
              <p:cNvCxnSpPr>
                <a:stCxn id="11" idx="2"/>
                <a:endCxn id="6" idx="0"/>
              </p:cNvCxnSpPr>
              <p:nvPr/>
            </p:nvCxnSpPr>
            <p:spPr>
              <a:xfrm>
                <a:off x="4436589" y="2565371"/>
                <a:ext cx="931856" cy="5760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kstboks 16"/>
              <p:cNvSpPr txBox="1"/>
              <p:nvPr/>
            </p:nvSpPr>
            <p:spPr>
              <a:xfrm>
                <a:off x="1845806" y="1484616"/>
                <a:ext cx="1344603" cy="341207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latin typeface="Arial" pitchFamily="34" charset="0"/>
                    <a:cs typeface="Arial" pitchFamily="34" charset="0"/>
                  </a:rPr>
                  <a:t>Financial  flow</a:t>
                </a:r>
              </a:p>
            </p:txBody>
          </p:sp>
          <p:cxnSp>
            <p:nvCxnSpPr>
              <p:cNvPr id="18" name="Buet forbindelse 17"/>
              <p:cNvCxnSpPr>
                <a:stCxn id="12" idx="3"/>
                <a:endCxn id="9" idx="0"/>
              </p:cNvCxnSpPr>
              <p:nvPr/>
            </p:nvCxnSpPr>
            <p:spPr>
              <a:xfrm>
                <a:off x="5066822" y="1357655"/>
                <a:ext cx="1627177" cy="1783803"/>
              </a:xfrm>
              <a:prstGeom prst="curvedConnector2">
                <a:avLst/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Buet forbindelse 18"/>
              <p:cNvCxnSpPr>
                <a:stCxn id="12" idx="3"/>
                <a:endCxn id="6" idx="0"/>
              </p:cNvCxnSpPr>
              <p:nvPr/>
            </p:nvCxnSpPr>
            <p:spPr>
              <a:xfrm>
                <a:off x="5066822" y="1357655"/>
                <a:ext cx="301623" cy="1783803"/>
              </a:xfrm>
              <a:prstGeom prst="curvedConnector2">
                <a:avLst/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Buet forbindelse 19"/>
              <p:cNvCxnSpPr>
                <a:stCxn id="12" idx="2"/>
                <a:endCxn id="11" idx="0"/>
              </p:cNvCxnSpPr>
              <p:nvPr/>
            </p:nvCxnSpPr>
            <p:spPr>
              <a:xfrm rot="16200000" flipH="1">
                <a:off x="4177903" y="1838518"/>
                <a:ext cx="504670" cy="12700"/>
              </a:xfrm>
              <a:prstGeom prst="curvedConnector3">
                <a:avLst>
                  <a:gd name="adj1" fmla="val 46977"/>
                </a:avLst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Lige pilforbindelse 20"/>
              <p:cNvCxnSpPr>
                <a:stCxn id="11" idx="2"/>
                <a:endCxn id="4" idx="0"/>
              </p:cNvCxnSpPr>
              <p:nvPr/>
            </p:nvCxnSpPr>
            <p:spPr>
              <a:xfrm flipH="1">
                <a:off x="2118854" y="2565371"/>
                <a:ext cx="2317735" cy="5935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Lige pilforbindelse 21"/>
              <p:cNvCxnSpPr>
                <a:stCxn id="11" idx="2"/>
                <a:endCxn id="9" idx="0"/>
              </p:cNvCxnSpPr>
              <p:nvPr/>
            </p:nvCxnSpPr>
            <p:spPr>
              <a:xfrm>
                <a:off x="4436589" y="2565371"/>
                <a:ext cx="2257410" cy="5760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kstboks 22"/>
              <p:cNvSpPr txBox="1"/>
              <p:nvPr/>
            </p:nvSpPr>
            <p:spPr>
              <a:xfrm>
                <a:off x="3911129" y="2692332"/>
                <a:ext cx="1193792" cy="339621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latin typeface="Arial" pitchFamily="34" charset="0"/>
                    <a:cs typeface="Arial" pitchFamily="34" charset="0"/>
                  </a:rPr>
                  <a:t>Product flow</a:t>
                </a:r>
              </a:p>
            </p:txBody>
          </p:sp>
          <p:sp>
            <p:nvSpPr>
              <p:cNvPr id="20508" name="Tekstboks 43"/>
              <p:cNvSpPr txBox="1">
                <a:spLocks noChangeArrowheads="1"/>
              </p:cNvSpPr>
              <p:nvPr/>
            </p:nvSpPr>
            <p:spPr bwMode="auto">
              <a:xfrm>
                <a:off x="107504" y="3212976"/>
                <a:ext cx="11993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en-GB" sz="1400" b="1"/>
                  <a:t>Supporters:</a:t>
                </a:r>
              </a:p>
            </p:txBody>
          </p:sp>
          <p:sp>
            <p:nvSpPr>
              <p:cNvPr id="20509" name="Tekstboks 44"/>
              <p:cNvSpPr txBox="1">
                <a:spLocks noChangeArrowheads="1"/>
              </p:cNvSpPr>
              <p:nvPr/>
            </p:nvSpPr>
            <p:spPr bwMode="auto">
              <a:xfrm>
                <a:off x="107504" y="1628800"/>
                <a:ext cx="11977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en-GB" sz="1400" b="1"/>
                  <a:t>Influencers:</a:t>
                </a:r>
              </a:p>
            </p:txBody>
          </p:sp>
        </p:grpSp>
        <p:sp>
          <p:nvSpPr>
            <p:cNvPr id="20494" name="Tekstboks 45"/>
            <p:cNvSpPr txBox="1">
              <a:spLocks noChangeArrowheads="1"/>
            </p:cNvSpPr>
            <p:nvPr/>
          </p:nvSpPr>
          <p:spPr bwMode="auto">
            <a:xfrm>
              <a:off x="3275856" y="692696"/>
              <a:ext cx="33041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GB" sz="1400" b="1"/>
                <a:t>Donor paid development value chain</a:t>
              </a:r>
            </a:p>
          </p:txBody>
        </p:sp>
      </p:grpSp>
      <p:sp>
        <p:nvSpPr>
          <p:cNvPr id="53" name="Tekstboks 52"/>
          <p:cNvSpPr txBox="1">
            <a:spLocks noChangeArrowheads="1"/>
          </p:cNvSpPr>
          <p:nvPr/>
        </p:nvSpPr>
        <p:spPr bwMode="auto">
          <a:xfrm>
            <a:off x="984250" y="5784850"/>
            <a:ext cx="7843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sz="1400" b="1"/>
              <a:t>.... with expected effects on the operators in the operational value chain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pitchFamily="34" charset="-128"/>
              </a:rPr>
              <a:t>Content of Value Chain Metaguide</a:t>
            </a:r>
          </a:p>
        </p:txBody>
      </p:sp>
      <p:grpSp>
        <p:nvGrpSpPr>
          <p:cNvPr id="3075" name="Gruppe 1"/>
          <p:cNvGrpSpPr>
            <a:grpSpLocks/>
          </p:cNvGrpSpPr>
          <p:nvPr/>
        </p:nvGrpSpPr>
        <p:grpSpPr bwMode="auto">
          <a:xfrm>
            <a:off x="192088" y="1030288"/>
            <a:ext cx="2795587" cy="4343400"/>
            <a:chOff x="192088" y="1030288"/>
            <a:chExt cx="2795587" cy="4343400"/>
          </a:xfrm>
        </p:grpSpPr>
        <p:sp>
          <p:nvSpPr>
            <p:cNvPr id="3084" name="Rektangel 10"/>
            <p:cNvSpPr>
              <a:spLocks noChangeArrowheads="1"/>
            </p:cNvSpPr>
            <p:nvPr/>
          </p:nvSpPr>
          <p:spPr bwMode="auto">
            <a:xfrm>
              <a:off x="395288" y="1185863"/>
              <a:ext cx="2592387" cy="418782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da-DK"/>
            </a:p>
          </p:txBody>
        </p:sp>
        <p:sp>
          <p:nvSpPr>
            <p:cNvPr id="3085" name="Rektangel 2"/>
            <p:cNvSpPr>
              <a:spLocks noChangeArrowheads="1"/>
            </p:cNvSpPr>
            <p:nvPr/>
          </p:nvSpPr>
          <p:spPr bwMode="auto">
            <a:xfrm>
              <a:off x="250825" y="1112838"/>
              <a:ext cx="2665413" cy="418782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da-DK"/>
            </a:p>
          </p:txBody>
        </p:sp>
        <p:pic>
          <p:nvPicPr>
            <p:cNvPr id="308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" t="2565" r="4021" b="1869"/>
            <a:stretch>
              <a:fillRect/>
            </a:stretch>
          </p:blipFill>
          <p:spPr bwMode="auto">
            <a:xfrm>
              <a:off x="192088" y="1030288"/>
              <a:ext cx="2646362" cy="420846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6" name="Tekstboks 3"/>
          <p:cNvSpPr txBox="1">
            <a:spLocks noChangeArrowheads="1"/>
          </p:cNvSpPr>
          <p:nvPr/>
        </p:nvSpPr>
        <p:spPr bwMode="auto">
          <a:xfrm>
            <a:off x="107950" y="6731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1400" b="1"/>
              <a:t>Report</a:t>
            </a:r>
          </a:p>
        </p:txBody>
      </p:sp>
      <p:grpSp>
        <p:nvGrpSpPr>
          <p:cNvPr id="6" name="Gruppe 5"/>
          <p:cNvGrpSpPr>
            <a:grpSpLocks/>
          </p:cNvGrpSpPr>
          <p:nvPr/>
        </p:nvGrpSpPr>
        <p:grpSpPr bwMode="auto">
          <a:xfrm>
            <a:off x="3302000" y="3789363"/>
            <a:ext cx="4870450" cy="1963737"/>
            <a:chOff x="3348038" y="3912940"/>
            <a:chExt cx="4870450" cy="1963737"/>
          </a:xfrm>
        </p:grpSpPr>
        <p:pic>
          <p:nvPicPr>
            <p:cNvPr id="3082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4220915"/>
              <a:ext cx="4810125" cy="165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3" name="Tekstboks 9"/>
            <p:cNvSpPr txBox="1">
              <a:spLocks noChangeArrowheads="1"/>
            </p:cNvSpPr>
            <p:nvPr/>
          </p:nvSpPr>
          <p:spPr bwMode="auto">
            <a:xfrm>
              <a:off x="3348038" y="3912940"/>
              <a:ext cx="1774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GB" sz="1400" b="1"/>
                <a:t>Glossary database</a:t>
              </a:r>
            </a:p>
          </p:txBody>
        </p:sp>
      </p:grpSp>
      <p:grpSp>
        <p:nvGrpSpPr>
          <p:cNvPr id="5" name="Gruppe 4"/>
          <p:cNvGrpSpPr>
            <a:grpSpLocks/>
          </p:cNvGrpSpPr>
          <p:nvPr/>
        </p:nvGrpSpPr>
        <p:grpSpPr bwMode="auto">
          <a:xfrm>
            <a:off x="3276600" y="693738"/>
            <a:ext cx="5740400" cy="3024187"/>
            <a:chOff x="3276600" y="693490"/>
            <a:chExt cx="5740400" cy="3024187"/>
          </a:xfrm>
        </p:grpSpPr>
        <p:sp>
          <p:nvSpPr>
            <p:cNvPr id="3080" name="Tekstboks 7"/>
            <p:cNvSpPr txBox="1">
              <a:spLocks noChangeArrowheads="1"/>
            </p:cNvSpPr>
            <p:nvPr/>
          </p:nvSpPr>
          <p:spPr bwMode="auto">
            <a:xfrm>
              <a:off x="3276600" y="693490"/>
              <a:ext cx="18742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GB" sz="1400" b="1"/>
                <a:t>Reference database</a:t>
              </a:r>
            </a:p>
          </p:txBody>
        </p:sp>
        <p:pic>
          <p:nvPicPr>
            <p:cNvPr id="308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10" b="9801"/>
            <a:stretch>
              <a:fillRect/>
            </a:stretch>
          </p:blipFill>
          <p:spPr bwMode="auto">
            <a:xfrm>
              <a:off x="3359150" y="980827"/>
              <a:ext cx="5657850" cy="273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pitchFamily="34" charset="-128"/>
              </a:rPr>
              <a:t>Producers of VC guides in sample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467538" y="980728"/>
          <a:ext cx="7965850" cy="5184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356"/>
                <a:gridCol w="387083"/>
                <a:gridCol w="387083"/>
                <a:gridCol w="387083"/>
                <a:gridCol w="387083"/>
                <a:gridCol w="387083"/>
                <a:gridCol w="387083"/>
                <a:gridCol w="387083"/>
                <a:gridCol w="387083"/>
                <a:gridCol w="387083"/>
                <a:gridCol w="387083"/>
                <a:gridCol w="387083"/>
                <a:gridCol w="387083"/>
                <a:gridCol w="387083"/>
                <a:gridCol w="387083"/>
                <a:gridCol w="387083"/>
                <a:gridCol w="387083"/>
                <a:gridCol w="387083"/>
                <a:gridCol w="387083"/>
              </a:tblGrid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  Producer</a:t>
                      </a:r>
                      <a:b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GB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da-DK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Microbusiness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SME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Corporation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Oper+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Supplier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BSP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Finance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Filed consult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Prgm adviser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Cooperatives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Social partner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Gvrnm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poor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Devel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University,</a:t>
                      </a:r>
                      <a:b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Academics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GvnRich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NGOs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Public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0751" marR="20751" marT="20751" marB="20751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9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Case 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stry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Consultnc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Course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Faction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Handbook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Manual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Portal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Research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Textbook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Toolbox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Tutorial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/>
                </a:tc>
              </a:tr>
              <a:tr h="205894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Total*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3746" marR="20751" marT="20751" marB="2075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uppe 6"/>
          <p:cNvGrpSpPr>
            <a:grpSpLocks/>
          </p:cNvGrpSpPr>
          <p:nvPr/>
        </p:nvGrpSpPr>
        <p:grpSpPr bwMode="auto">
          <a:xfrm>
            <a:off x="6102350" y="908050"/>
            <a:ext cx="827088" cy="5400675"/>
            <a:chOff x="6102276" y="908720"/>
            <a:chExt cx="827881" cy="5400253"/>
          </a:xfrm>
        </p:grpSpPr>
        <p:sp>
          <p:nvSpPr>
            <p:cNvPr id="21510" name="Afrundet rektangel 26"/>
            <p:cNvSpPr>
              <a:spLocks/>
            </p:cNvSpPr>
            <p:nvPr/>
          </p:nvSpPr>
          <p:spPr bwMode="auto">
            <a:xfrm rot="10800000" flipH="1">
              <a:off x="6102276" y="908720"/>
              <a:ext cx="413940" cy="5400253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21511" name="Afrundet rektangel 26"/>
            <p:cNvSpPr>
              <a:spLocks/>
            </p:cNvSpPr>
            <p:nvPr/>
          </p:nvSpPr>
          <p:spPr bwMode="auto">
            <a:xfrm rot="10800000" flipH="1">
              <a:off x="6516217" y="908720"/>
              <a:ext cx="413940" cy="5400253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</p:grpSp>
      <p:cxnSp>
        <p:nvCxnSpPr>
          <p:cNvPr id="21509" name="Lige forbindelse 7"/>
          <p:cNvCxnSpPr>
            <a:cxnSpLocks noChangeShapeType="1"/>
          </p:cNvCxnSpPr>
          <p:nvPr/>
        </p:nvCxnSpPr>
        <p:spPr bwMode="auto">
          <a:xfrm>
            <a:off x="468313" y="981075"/>
            <a:ext cx="935037" cy="1223963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Payers of VC guides in sample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467542" y="980722"/>
          <a:ext cx="7618718" cy="5238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0864"/>
                <a:gridCol w="367103"/>
                <a:gridCol w="367103"/>
                <a:gridCol w="367103"/>
                <a:gridCol w="367103"/>
                <a:gridCol w="367103"/>
                <a:gridCol w="367103"/>
                <a:gridCol w="367103"/>
                <a:gridCol w="367103"/>
                <a:gridCol w="367103"/>
                <a:gridCol w="367103"/>
                <a:gridCol w="367103"/>
                <a:gridCol w="367103"/>
                <a:gridCol w="367103"/>
                <a:gridCol w="367103"/>
                <a:gridCol w="367103"/>
                <a:gridCol w="367103"/>
                <a:gridCol w="367103"/>
                <a:gridCol w="367103"/>
              </a:tblGrid>
              <a:tr h="115213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        Payer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Microbusiness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SME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Corporation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Oper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Supplier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BSP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Finance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Field consult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Prgm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adviser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Cooperatives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Social partner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Gvrnm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poor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Devel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University,</a:t>
                      </a:r>
                      <a:b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Academics 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Fund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GvrRich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NGOs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Public,Rea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-der/student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Case story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3060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Consultnc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Course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Faction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Handbook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Manual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Portal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Research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Textbook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Toolbox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Tutorial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/>
                </a:tc>
              </a:tr>
              <a:tr h="269989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Total*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71755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Afrundet rektangel 26"/>
          <p:cNvSpPr>
            <a:spLocks/>
          </p:cNvSpPr>
          <p:nvPr/>
        </p:nvSpPr>
        <p:spPr bwMode="auto">
          <a:xfrm rot="10800000" flipH="1">
            <a:off x="6588125" y="908050"/>
            <a:ext cx="414338" cy="5400675"/>
          </a:xfrm>
          <a:prstGeom prst="roundRect">
            <a:avLst>
              <a:gd name="adj" fmla="val 16667"/>
            </a:avLst>
          </a:prstGeom>
          <a:solidFill>
            <a:srgbClr val="FFFF6D">
              <a:alpha val="16078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54000" rIns="54000"/>
          <a:lstStyle/>
          <a:p>
            <a:endParaRPr lang="en-GB"/>
          </a:p>
        </p:txBody>
      </p:sp>
      <p:cxnSp>
        <p:nvCxnSpPr>
          <p:cNvPr id="22533" name="Lige forbindelse 5"/>
          <p:cNvCxnSpPr>
            <a:cxnSpLocks noChangeShapeType="1"/>
          </p:cNvCxnSpPr>
          <p:nvPr/>
        </p:nvCxnSpPr>
        <p:spPr bwMode="auto">
          <a:xfrm>
            <a:off x="468313" y="981075"/>
            <a:ext cx="1008062" cy="1152525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User Demands vs Supply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323531" y="1052736"/>
          <a:ext cx="8568946" cy="4883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3944"/>
                <a:gridCol w="416389"/>
                <a:gridCol w="416389"/>
                <a:gridCol w="416389"/>
                <a:gridCol w="416389"/>
                <a:gridCol w="416389"/>
                <a:gridCol w="416389"/>
                <a:gridCol w="416389"/>
                <a:gridCol w="416389"/>
                <a:gridCol w="416389"/>
                <a:gridCol w="416389"/>
                <a:gridCol w="416389"/>
                <a:gridCol w="416389"/>
                <a:gridCol w="416389"/>
                <a:gridCol w="416389"/>
                <a:gridCol w="416389"/>
                <a:gridCol w="416389"/>
                <a:gridCol w="416389"/>
                <a:gridCol w="416389"/>
              </a:tblGrid>
              <a:tr h="107559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        User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Format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Microbusiness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SME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Corporation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Oper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Supplier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BSP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Finance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Field consult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Prgm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adviser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Cooperatives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Social partner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Gvrnm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poor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Devel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Institut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Academics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Teacher student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Donor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NGOs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Public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17780" marB="1778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5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Case story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</a:tr>
              <a:tr h="33706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Consultncy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</a:tr>
              <a:tr h="3155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Course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</a:tr>
              <a:tr h="3155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Faction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</a:tr>
              <a:tr h="3155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Handbook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</a:tr>
              <a:tr h="3155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Manual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</a:tr>
              <a:tr h="3155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Portal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</a:tr>
              <a:tr h="3155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</a:tr>
              <a:tr h="3155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Research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</a:tr>
              <a:tr h="3155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Textbook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</a:tr>
              <a:tr h="3155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Toolbox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</a:tr>
              <a:tr h="3155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Tutorial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755" marR="17780" marT="17780" marB="17780">
                    <a:noFill/>
                  </a:tcPr>
                </a:tc>
              </a:tr>
            </a:tbl>
          </a:graphicData>
        </a:graphic>
      </p:graphicFrame>
      <p:grpSp>
        <p:nvGrpSpPr>
          <p:cNvPr id="16388" name="Gruppe 28"/>
          <p:cNvGrpSpPr>
            <a:grpSpLocks/>
          </p:cNvGrpSpPr>
          <p:nvPr/>
        </p:nvGrpSpPr>
        <p:grpSpPr bwMode="auto">
          <a:xfrm>
            <a:off x="4356100" y="981075"/>
            <a:ext cx="3694113" cy="5327650"/>
            <a:chOff x="4355977" y="980728"/>
            <a:chExt cx="3694646" cy="5328652"/>
          </a:xfrm>
        </p:grpSpPr>
        <p:sp>
          <p:nvSpPr>
            <p:cNvPr id="23569" name="Afrundet rektangel 21"/>
            <p:cNvSpPr>
              <a:spLocks/>
            </p:cNvSpPr>
            <p:nvPr/>
          </p:nvSpPr>
          <p:spPr bwMode="auto">
            <a:xfrm rot="10800000" flipH="1">
              <a:off x="6390240" y="980728"/>
              <a:ext cx="342000" cy="5040000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23570" name="Afrundet rektangel 22"/>
            <p:cNvSpPr>
              <a:spLocks/>
            </p:cNvSpPr>
            <p:nvPr/>
          </p:nvSpPr>
          <p:spPr bwMode="auto">
            <a:xfrm rot="10800000" flipH="1">
              <a:off x="7708623" y="980728"/>
              <a:ext cx="342000" cy="5040000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23571" name="Tekstboks 24"/>
            <p:cNvSpPr txBox="1">
              <a:spLocks noChangeArrowheads="1"/>
            </p:cNvSpPr>
            <p:nvPr/>
          </p:nvSpPr>
          <p:spPr bwMode="auto">
            <a:xfrm>
              <a:off x="5067694" y="5970766"/>
              <a:ext cx="1643508" cy="33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b="1"/>
                <a:t>Users’ demand</a:t>
              </a:r>
            </a:p>
          </p:txBody>
        </p:sp>
        <p:sp>
          <p:nvSpPr>
            <p:cNvPr id="23572" name="Afrundet rektangel 25"/>
            <p:cNvSpPr>
              <a:spLocks/>
            </p:cNvSpPr>
            <p:nvPr/>
          </p:nvSpPr>
          <p:spPr bwMode="auto">
            <a:xfrm rot="10800000" flipH="1">
              <a:off x="6822288" y="980728"/>
              <a:ext cx="342000" cy="5040000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23573" name="Afrundet rektangel 26"/>
            <p:cNvSpPr>
              <a:spLocks/>
            </p:cNvSpPr>
            <p:nvPr/>
          </p:nvSpPr>
          <p:spPr bwMode="auto">
            <a:xfrm rot="10800000" flipH="1">
              <a:off x="4734056" y="980728"/>
              <a:ext cx="342000" cy="5040000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23574" name="Afrundet rektangel 27"/>
            <p:cNvSpPr>
              <a:spLocks/>
            </p:cNvSpPr>
            <p:nvPr/>
          </p:nvSpPr>
          <p:spPr bwMode="auto">
            <a:xfrm rot="10800000" flipH="1">
              <a:off x="4355977" y="980728"/>
              <a:ext cx="342000" cy="5040000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</p:grpSp>
      <p:grpSp>
        <p:nvGrpSpPr>
          <p:cNvPr id="16389" name="Gruppe 33"/>
          <p:cNvGrpSpPr>
            <a:grpSpLocks/>
          </p:cNvGrpSpPr>
          <p:nvPr/>
        </p:nvGrpSpPr>
        <p:grpSpPr bwMode="auto">
          <a:xfrm>
            <a:off x="34925" y="2133600"/>
            <a:ext cx="8929688" cy="3797300"/>
            <a:chOff x="35496" y="2132856"/>
            <a:chExt cx="8928992" cy="3798384"/>
          </a:xfrm>
        </p:grpSpPr>
        <p:sp>
          <p:nvSpPr>
            <p:cNvPr id="23563" name="Afrundet rektangel 8"/>
            <p:cNvSpPr>
              <a:spLocks/>
            </p:cNvSpPr>
            <p:nvPr/>
          </p:nvSpPr>
          <p:spPr bwMode="auto">
            <a:xfrm rot="5400000" flipH="1">
              <a:off x="4437004" y="-810453"/>
              <a:ext cx="342000" cy="8712968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23564" name="Tekstboks 15"/>
            <p:cNvSpPr txBox="1">
              <a:spLocks noChangeArrowheads="1"/>
            </p:cNvSpPr>
            <p:nvPr/>
          </p:nvSpPr>
          <p:spPr bwMode="auto">
            <a:xfrm rot="-5400000">
              <a:off x="-400521" y="2712889"/>
              <a:ext cx="12105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b="1"/>
                <a:t>In demand</a:t>
              </a:r>
            </a:p>
          </p:txBody>
        </p:sp>
        <p:sp>
          <p:nvSpPr>
            <p:cNvPr id="23565" name="Afrundet rektangel 29"/>
            <p:cNvSpPr>
              <a:spLocks/>
            </p:cNvSpPr>
            <p:nvPr/>
          </p:nvSpPr>
          <p:spPr bwMode="auto">
            <a:xfrm rot="5400000" flipH="1">
              <a:off x="4437004" y="-2052628"/>
              <a:ext cx="342000" cy="8712968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23566" name="Afrundet rektangel 30"/>
            <p:cNvSpPr>
              <a:spLocks/>
            </p:cNvSpPr>
            <p:nvPr/>
          </p:nvSpPr>
          <p:spPr bwMode="auto">
            <a:xfrm rot="5400000" flipH="1">
              <a:off x="4437004" y="485691"/>
              <a:ext cx="342000" cy="8712968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23567" name="Afrundet rektangel 31"/>
            <p:cNvSpPr>
              <a:spLocks/>
            </p:cNvSpPr>
            <p:nvPr/>
          </p:nvSpPr>
          <p:spPr bwMode="auto">
            <a:xfrm rot="5400000" flipH="1">
              <a:off x="4437004" y="827692"/>
              <a:ext cx="342000" cy="8712968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23568" name="Afrundet rektangel 32"/>
            <p:cNvSpPr>
              <a:spLocks/>
            </p:cNvSpPr>
            <p:nvPr/>
          </p:nvSpPr>
          <p:spPr bwMode="auto">
            <a:xfrm rot="5400000" flipH="1">
              <a:off x="4437004" y="1403756"/>
              <a:ext cx="342000" cy="8712968"/>
            </a:xfrm>
            <a:prstGeom prst="roundRect">
              <a:avLst>
                <a:gd name="adj" fmla="val 16667"/>
              </a:avLst>
            </a:prstGeom>
            <a:solidFill>
              <a:srgbClr val="FFFF6D">
                <a:alpha val="16078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</p:grpSp>
      <p:grpSp>
        <p:nvGrpSpPr>
          <p:cNvPr id="16390" name="Gruppe 36"/>
          <p:cNvGrpSpPr>
            <a:grpSpLocks/>
          </p:cNvGrpSpPr>
          <p:nvPr/>
        </p:nvGrpSpPr>
        <p:grpSpPr bwMode="auto">
          <a:xfrm>
            <a:off x="34925" y="3887788"/>
            <a:ext cx="7183438" cy="1485900"/>
            <a:chOff x="35496" y="3888553"/>
            <a:chExt cx="7182763" cy="1484581"/>
          </a:xfrm>
        </p:grpSpPr>
        <p:sp>
          <p:nvSpPr>
            <p:cNvPr id="23560" name="Afrundet rektangel 23"/>
            <p:cNvSpPr>
              <a:spLocks/>
            </p:cNvSpPr>
            <p:nvPr/>
          </p:nvSpPr>
          <p:spPr bwMode="auto">
            <a:xfrm rot="10800000" flipH="1">
              <a:off x="323528" y="4005063"/>
              <a:ext cx="1008111" cy="1368071"/>
            </a:xfrm>
            <a:prstGeom prst="roundRect">
              <a:avLst>
                <a:gd name="adj" fmla="val 16667"/>
              </a:avLst>
            </a:prstGeom>
            <a:solidFill>
              <a:srgbClr val="EB3D3D">
                <a:alpha val="15294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23561" name="Afrundet rektangel 34"/>
            <p:cNvSpPr>
              <a:spLocks/>
            </p:cNvSpPr>
            <p:nvPr/>
          </p:nvSpPr>
          <p:spPr bwMode="auto">
            <a:xfrm rot="10800000" flipH="1">
              <a:off x="6372201" y="4293094"/>
              <a:ext cx="846058" cy="1080039"/>
            </a:xfrm>
            <a:prstGeom prst="roundRect">
              <a:avLst>
                <a:gd name="adj" fmla="val 16667"/>
              </a:avLst>
            </a:prstGeom>
            <a:solidFill>
              <a:srgbClr val="EB3D3D">
                <a:alpha val="15294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en-GB"/>
            </a:p>
          </p:txBody>
        </p:sp>
        <p:sp>
          <p:nvSpPr>
            <p:cNvPr id="23562" name="Tekstboks 35"/>
            <p:cNvSpPr txBox="1">
              <a:spLocks noChangeArrowheads="1"/>
            </p:cNvSpPr>
            <p:nvPr/>
          </p:nvSpPr>
          <p:spPr bwMode="auto">
            <a:xfrm rot="-5400000">
              <a:off x="-229000" y="4153049"/>
              <a:ext cx="8675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C00000"/>
                  </a:solidFill>
                </a:rPr>
                <a:t>Supply</a:t>
              </a:r>
            </a:p>
          </p:txBody>
        </p:sp>
      </p:grpSp>
      <p:cxnSp>
        <p:nvCxnSpPr>
          <p:cNvPr id="23559" name="Lige forbindelse 21"/>
          <p:cNvCxnSpPr>
            <a:cxnSpLocks noChangeShapeType="1"/>
          </p:cNvCxnSpPr>
          <p:nvPr/>
        </p:nvCxnSpPr>
        <p:spPr bwMode="auto">
          <a:xfrm>
            <a:off x="373063" y="1052513"/>
            <a:ext cx="1030287" cy="1081087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pitchFamily="34" charset="-128"/>
              </a:rPr>
              <a:t>Top-10 VC guides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250825" y="765175"/>
          <a:ext cx="8713788" cy="4740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097"/>
                <a:gridCol w="670169"/>
                <a:gridCol w="792162"/>
                <a:gridCol w="6625360"/>
              </a:tblGrid>
              <a:tr h="524784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ID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User-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recom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Theme-</a:t>
                      </a:r>
                      <a:r>
                        <a:rPr lang="en-GB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recom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Notes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6716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"Value Chains, Donor Interventions and Poverty Reduction: A Review of Donor Practice", IDS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</a:tr>
              <a:tr h="699711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"An operational guide to local value chain development. Combining Local Economic Development (LED) with Value Chain Development (VCD)  to strengthen competitiveness and integration of SMEs into markets", ILO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</a:tr>
              <a:tr h="349855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"Value chain analysis for policy-makers and practitioners", ILO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</a:tr>
              <a:tr h="349855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"Chain Empowerment: Supporting African Farmers to Develop Markets", KIT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</a:tr>
              <a:tr h="349855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135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"Value Chain Finance. Beyond microfinance for rural entrepreneurs", KIT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</a:tr>
              <a:tr h="524784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"CAPSA Capacitating Sector Analyses. A practical training methodology to analyse value chains. Training Manual for the participants", HPC, SNV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</a:tr>
              <a:tr h="349855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ValueLinks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Manual. The Methodology of Value Chain Promotion", GTZ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</a:tr>
              <a:tr h="213358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"Participatory Market Chain Approach", ZIL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</a:tr>
              <a:tr h="426716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"Facilitating value chain development. A new training curriculum from USAID", USAID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</a:tr>
              <a:tr h="524784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"Value Chain Analysis and “making markets work for the poor” (M4P). Poverty reduction through value chain promotion (Draft)", GTZ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04" marR="53404" marT="0" marB="0"/>
                </a:tc>
              </a:tr>
            </a:tbl>
          </a:graphicData>
        </a:graphic>
      </p:graphicFrame>
      <p:sp>
        <p:nvSpPr>
          <p:cNvPr id="24641" name="Rectangle 3"/>
          <p:cNvSpPr>
            <a:spLocks noChangeArrowheads="1"/>
          </p:cNvSpPr>
          <p:nvPr/>
        </p:nvSpPr>
        <p:spPr bwMode="auto">
          <a:xfrm>
            <a:off x="250825" y="5572125"/>
            <a:ext cx="87137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>
            <a:spAutoFit/>
          </a:bodyPr>
          <a:lstStyle/>
          <a:p>
            <a:pPr eaLnBrk="0" hangingPunct="0"/>
            <a:r>
              <a:rPr lang="en-GB" b="1" i="1"/>
              <a:t>Top references according to sum of recommendations</a:t>
            </a:r>
            <a:endParaRPr lang="da-DK" b="1"/>
          </a:p>
          <a:p>
            <a:pPr algn="r" eaLnBrk="0" hangingPunct="0"/>
            <a:r>
              <a:rPr lang="en-GB"/>
              <a:t>.... a “Quick-and-Dirty”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Use the glossary</a:t>
            </a:r>
          </a:p>
        </p:txBody>
      </p:sp>
      <p:cxnSp>
        <p:nvCxnSpPr>
          <p:cNvPr id="25603" name="Lige pilforbindelse 4"/>
          <p:cNvCxnSpPr>
            <a:cxnSpLocks noChangeShapeType="1"/>
          </p:cNvCxnSpPr>
          <p:nvPr/>
        </p:nvCxnSpPr>
        <p:spPr bwMode="auto">
          <a:xfrm>
            <a:off x="4284663" y="4976813"/>
            <a:ext cx="0" cy="53975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4" name="Lige pilforbindelse 7"/>
          <p:cNvCxnSpPr>
            <a:cxnSpLocks noChangeShapeType="1"/>
          </p:cNvCxnSpPr>
          <p:nvPr/>
        </p:nvCxnSpPr>
        <p:spPr bwMode="auto">
          <a:xfrm>
            <a:off x="8459788" y="3119438"/>
            <a:ext cx="60325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uppe 2"/>
          <p:cNvGrpSpPr>
            <a:grpSpLocks/>
          </p:cNvGrpSpPr>
          <p:nvPr/>
        </p:nvGrpSpPr>
        <p:grpSpPr bwMode="auto">
          <a:xfrm>
            <a:off x="8067675" y="5084763"/>
            <a:ext cx="1039813" cy="1103312"/>
            <a:chOff x="8067456" y="5085184"/>
            <a:chExt cx="1040670" cy="1103003"/>
          </a:xfrm>
        </p:grpSpPr>
        <p:sp>
          <p:nvSpPr>
            <p:cNvPr id="25607" name="Tekstboks 17"/>
            <p:cNvSpPr txBox="1">
              <a:spLocks noChangeArrowheads="1"/>
            </p:cNvSpPr>
            <p:nvPr/>
          </p:nvSpPr>
          <p:spPr bwMode="auto">
            <a:xfrm>
              <a:off x="8067456" y="5085184"/>
              <a:ext cx="1040670" cy="523220"/>
            </a:xfrm>
            <a:prstGeom prst="rect">
              <a:avLst/>
            </a:prstGeom>
            <a:solidFill>
              <a:srgbClr val="B7F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Scroll</a:t>
              </a:r>
            </a:p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Search</a:t>
              </a:r>
            </a:p>
          </p:txBody>
        </p:sp>
        <p:sp>
          <p:nvSpPr>
            <p:cNvPr id="25608" name="Tekstboks 18"/>
            <p:cNvSpPr txBox="1">
              <a:spLocks noChangeArrowheads="1"/>
            </p:cNvSpPr>
            <p:nvPr/>
          </p:nvSpPr>
          <p:spPr bwMode="auto">
            <a:xfrm>
              <a:off x="8067456" y="5664967"/>
              <a:ext cx="1040670" cy="523220"/>
            </a:xfrm>
            <a:prstGeom prst="rect">
              <a:avLst/>
            </a:prstGeom>
            <a:solidFill>
              <a:srgbClr val="B7F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Copy</a:t>
              </a:r>
            </a:p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Add</a:t>
              </a:r>
            </a:p>
          </p:txBody>
        </p:sp>
      </p:grpSp>
      <p:pic>
        <p:nvPicPr>
          <p:cNvPr id="256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958850"/>
            <a:ext cx="8253413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uppe 11"/>
          <p:cNvGrpSpPr>
            <a:grpSpLocks/>
          </p:cNvGrpSpPr>
          <p:nvPr/>
        </p:nvGrpSpPr>
        <p:grpSpPr bwMode="auto">
          <a:xfrm>
            <a:off x="192088" y="1412875"/>
            <a:ext cx="2795587" cy="4343400"/>
            <a:chOff x="192088" y="1030288"/>
            <a:chExt cx="2795587" cy="4343400"/>
          </a:xfrm>
        </p:grpSpPr>
        <p:sp>
          <p:nvSpPr>
            <p:cNvPr id="26634" name="Rektangel 10"/>
            <p:cNvSpPr>
              <a:spLocks noChangeArrowheads="1"/>
            </p:cNvSpPr>
            <p:nvPr/>
          </p:nvSpPr>
          <p:spPr bwMode="auto">
            <a:xfrm>
              <a:off x="395288" y="1185863"/>
              <a:ext cx="2592387" cy="418782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da-DK"/>
            </a:p>
          </p:txBody>
        </p:sp>
        <p:sp>
          <p:nvSpPr>
            <p:cNvPr id="26635" name="Rektangel 2"/>
            <p:cNvSpPr>
              <a:spLocks noChangeArrowheads="1"/>
            </p:cNvSpPr>
            <p:nvPr/>
          </p:nvSpPr>
          <p:spPr bwMode="auto">
            <a:xfrm>
              <a:off x="250825" y="1112838"/>
              <a:ext cx="2665413" cy="418782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endParaRPr lang="da-DK"/>
            </a:p>
          </p:txBody>
        </p:sp>
        <p:pic>
          <p:nvPicPr>
            <p:cNvPr id="2663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5" t="2565" r="4021" b="1869"/>
            <a:stretch>
              <a:fillRect/>
            </a:stretch>
          </p:blipFill>
          <p:spPr bwMode="auto">
            <a:xfrm>
              <a:off x="192088" y="1030288"/>
              <a:ext cx="2646362" cy="4208462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62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26628" name="Tekstboks 3"/>
          <p:cNvSpPr txBox="1">
            <a:spLocks noChangeArrowheads="1"/>
          </p:cNvSpPr>
          <p:nvPr/>
        </p:nvSpPr>
        <p:spPr bwMode="auto">
          <a:xfrm>
            <a:off x="107950" y="1125538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1400" b="1"/>
              <a:t>Report</a:t>
            </a:r>
          </a:p>
        </p:txBody>
      </p:sp>
      <p:sp>
        <p:nvSpPr>
          <p:cNvPr id="26629" name="Tekstboks 7"/>
          <p:cNvSpPr txBox="1">
            <a:spLocks noChangeArrowheads="1"/>
          </p:cNvSpPr>
          <p:nvPr/>
        </p:nvSpPr>
        <p:spPr bwMode="auto">
          <a:xfrm>
            <a:off x="3276600" y="1125538"/>
            <a:ext cx="1874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1400" b="1"/>
              <a:t>Reference database</a:t>
            </a:r>
          </a:p>
        </p:txBody>
      </p:sp>
      <p:pic>
        <p:nvPicPr>
          <p:cNvPr id="266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4652963"/>
            <a:ext cx="48101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Tekstboks 9"/>
          <p:cNvSpPr txBox="1">
            <a:spLocks noChangeArrowheads="1"/>
          </p:cNvSpPr>
          <p:nvPr/>
        </p:nvSpPr>
        <p:spPr bwMode="auto">
          <a:xfrm>
            <a:off x="3348038" y="4344988"/>
            <a:ext cx="177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1400" b="1"/>
              <a:t>Glossary database</a:t>
            </a: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0" b="9801"/>
          <a:stretch>
            <a:fillRect/>
          </a:stretch>
        </p:blipFill>
        <p:spPr bwMode="auto">
          <a:xfrm>
            <a:off x="3359150" y="1412875"/>
            <a:ext cx="56578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 rot="20330884">
            <a:off x="2033588" y="2022475"/>
            <a:ext cx="4500562" cy="1814513"/>
          </a:xfrm>
          <a:prstGeom prst="rect">
            <a:avLst/>
          </a:prstGeom>
          <a:solidFill>
            <a:srgbClr val="B7FFDB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GB" b="1" dirty="0"/>
              <a:t>Summary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dirty="0"/>
              <a:t>Report with recommendations and analyses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dirty="0"/>
              <a:t>Reference and glossary database as tools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dirty="0"/>
              <a:t>Users, themes, concepts</a:t>
            </a:r>
          </a:p>
          <a:p>
            <a:pPr marL="285750" indent="-285750" algn="l">
              <a:buFont typeface="Arial" pitchFamily="34" charset="0"/>
              <a:buChar char="•"/>
              <a:defRPr/>
            </a:pPr>
            <a:r>
              <a:rPr lang="en-GB" dirty="0"/>
              <a:t>Understanding of the market for VC guides.</a:t>
            </a:r>
          </a:p>
          <a:p>
            <a:pPr algn="l">
              <a:defRPr/>
            </a:pPr>
            <a:r>
              <a:rPr lang="en-GB" i="1" dirty="0"/>
              <a:t>You are welcome to use the VC Metaguide !</a:t>
            </a:r>
          </a:p>
          <a:p>
            <a:pPr algn="l">
              <a:defRPr/>
            </a:pPr>
            <a:r>
              <a:rPr lang="en-GB" i="1" dirty="0"/>
              <a:t>..... and to contribute with more references </a:t>
            </a:r>
            <a:r>
              <a:rPr lang="en-GB" i="1" dirty="0">
                <a:sym typeface="Wingdings" pitchFamily="2" charset="2"/>
              </a:rPr>
              <a:t>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dfyldt blanket 32"/>
          <p:cNvSpPr/>
          <p:nvPr/>
        </p:nvSpPr>
        <p:spPr>
          <a:xfrm>
            <a:off x="8234363" y="4724400"/>
            <a:ext cx="874712" cy="1296988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tailEnd type="none"/>
          </a:ln>
          <a:effectLst>
            <a:outerShdw dist="165100" dir="18900000" sx="94000" sy="94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09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Formats, frequency in sample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1908175" y="1512888"/>
          <a:ext cx="3095625" cy="4579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1026"/>
                <a:gridCol w="794599"/>
              </a:tblGrid>
              <a:tr h="47540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Guide formats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Case story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24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Consultancy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24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Course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24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Faction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27743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Handbook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24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Manual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24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24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Portal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27659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Report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28803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Research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24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Textbook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24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Toolbox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24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Tutorial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34860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(Not classified)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da-DK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/>
                </a:tc>
              </a:tr>
              <a:tr h="475409"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Total sample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157</a:t>
                      </a:r>
                      <a:endParaRPr lang="da-DK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4" marR="685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92150"/>
            <a:ext cx="19050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Buet forbindelse 6"/>
          <p:cNvCxnSpPr>
            <a:stCxn id="4153" idx="3"/>
            <a:endCxn id="3" idx="0"/>
          </p:cNvCxnSpPr>
          <p:nvPr/>
        </p:nvCxnSpPr>
        <p:spPr>
          <a:xfrm>
            <a:off x="1938338" y="1153319"/>
            <a:ext cx="1517649" cy="359569"/>
          </a:xfrm>
          <a:prstGeom prst="curved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Udfyldt blanket 18"/>
          <p:cNvSpPr/>
          <p:nvPr/>
        </p:nvSpPr>
        <p:spPr>
          <a:xfrm>
            <a:off x="8002588" y="4365625"/>
            <a:ext cx="873125" cy="12954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tailEnd type="none"/>
          </a:ln>
          <a:effectLst>
            <a:outerShdw dist="165100" dir="18900000" sx="94000" sy="94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Toolbox</a:t>
            </a:r>
          </a:p>
        </p:txBody>
      </p:sp>
      <p:sp>
        <p:nvSpPr>
          <p:cNvPr id="22" name="Udfyldt blanket 21"/>
          <p:cNvSpPr/>
          <p:nvPr/>
        </p:nvSpPr>
        <p:spPr>
          <a:xfrm>
            <a:off x="7566025" y="3716338"/>
            <a:ext cx="873125" cy="129698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tailEnd type="none"/>
          </a:ln>
          <a:effectLst>
            <a:outerShdw dist="165100" dir="18900000" sx="94000" sy="94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Udfyldt blanket 17"/>
          <p:cNvSpPr/>
          <p:nvPr/>
        </p:nvSpPr>
        <p:spPr>
          <a:xfrm>
            <a:off x="7226300" y="3284538"/>
            <a:ext cx="874713" cy="129698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tailEnd type="none"/>
          </a:ln>
          <a:effectLst>
            <a:outerShdw dist="165100" dir="18900000" sx="94000" sy="94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Research</a:t>
            </a:r>
          </a:p>
        </p:txBody>
      </p:sp>
      <p:sp>
        <p:nvSpPr>
          <p:cNvPr id="21" name="Udfyldt blanket 20"/>
          <p:cNvSpPr/>
          <p:nvPr/>
        </p:nvSpPr>
        <p:spPr>
          <a:xfrm>
            <a:off x="6794500" y="2636838"/>
            <a:ext cx="873125" cy="129698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tailEnd type="none"/>
          </a:ln>
          <a:effectLst>
            <a:outerShdw dist="165100" dir="18900000" sx="94000" sy="94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Web-</a:t>
            </a:r>
            <a:br>
              <a:rPr lang="en-GB" sz="14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portal</a:t>
            </a:r>
          </a:p>
        </p:txBody>
      </p:sp>
      <p:sp>
        <p:nvSpPr>
          <p:cNvPr id="17" name="Udfyldt blanket 16"/>
          <p:cNvSpPr/>
          <p:nvPr/>
        </p:nvSpPr>
        <p:spPr>
          <a:xfrm>
            <a:off x="6434138" y="1916113"/>
            <a:ext cx="874712" cy="129698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tailEnd type="none"/>
          </a:ln>
          <a:effectLst>
            <a:outerShdw dist="165100" dir="18900000" sx="94000" sy="94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Manual</a:t>
            </a:r>
          </a:p>
        </p:txBody>
      </p:sp>
      <p:sp>
        <p:nvSpPr>
          <p:cNvPr id="34" name="Udfyldt blanket 33"/>
          <p:cNvSpPr/>
          <p:nvPr/>
        </p:nvSpPr>
        <p:spPr>
          <a:xfrm>
            <a:off x="6146800" y="1268413"/>
            <a:ext cx="873125" cy="1296987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tailEnd type="none"/>
          </a:ln>
          <a:effectLst>
            <a:outerShdw dist="165100" dir="18900000" sx="94000" sy="94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Udfyldt blanket 19"/>
          <p:cNvSpPr/>
          <p:nvPr/>
        </p:nvSpPr>
        <p:spPr>
          <a:xfrm>
            <a:off x="5786438" y="981075"/>
            <a:ext cx="873125" cy="12954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tailEnd type="none"/>
          </a:ln>
          <a:effectLst>
            <a:outerShdw dist="165100" dir="18900000" sx="94000" sy="94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Case</a:t>
            </a:r>
            <a:br>
              <a:rPr lang="en-GB" sz="14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Formats and their bias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 anchor="ctr">
            <a:spAutoFit/>
          </a:bodyPr>
          <a:lstStyle/>
          <a:p>
            <a:endParaRPr lang="da-DK"/>
          </a:p>
        </p:txBody>
      </p:sp>
      <p:cxnSp>
        <p:nvCxnSpPr>
          <p:cNvPr id="6" name="Lige pilforbindelse 5"/>
          <p:cNvCxnSpPr/>
          <p:nvPr/>
        </p:nvCxnSpPr>
        <p:spPr>
          <a:xfrm>
            <a:off x="4321175" y="1373188"/>
            <a:ext cx="53975" cy="429101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 flipH="1" flipV="1">
            <a:off x="1743075" y="3702050"/>
            <a:ext cx="5241925" cy="1587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7"/>
          <p:cNvSpPr txBox="1"/>
          <p:nvPr/>
        </p:nvSpPr>
        <p:spPr>
          <a:xfrm>
            <a:off x="5281613" y="2730500"/>
            <a:ext cx="137160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Extensive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many words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detailed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many angles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1557338" y="2693988"/>
            <a:ext cx="1741487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Short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few words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filtered, simplified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focused angles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4391025" y="1052513"/>
            <a:ext cx="1909763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Action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doing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concrete, specific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practical, pragmatic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2916238" y="5051425"/>
            <a:ext cx="157797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Cognition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understanding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general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en-GB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theory, abstract</a:t>
            </a:r>
          </a:p>
        </p:txBody>
      </p:sp>
      <p:sp>
        <p:nvSpPr>
          <p:cNvPr id="12" name="Æseløre 11"/>
          <p:cNvSpPr/>
          <p:nvPr/>
        </p:nvSpPr>
        <p:spPr>
          <a:xfrm>
            <a:off x="1909763" y="4548188"/>
            <a:ext cx="1258887" cy="360362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Tutorial</a:t>
            </a:r>
          </a:p>
        </p:txBody>
      </p:sp>
      <p:sp>
        <p:nvSpPr>
          <p:cNvPr id="13" name="Æseløre 12"/>
          <p:cNvSpPr/>
          <p:nvPr/>
        </p:nvSpPr>
        <p:spPr>
          <a:xfrm>
            <a:off x="1909763" y="1373188"/>
            <a:ext cx="1258887" cy="358775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Toolbox</a:t>
            </a:r>
          </a:p>
        </p:txBody>
      </p:sp>
      <p:sp>
        <p:nvSpPr>
          <p:cNvPr id="14" name="Æseløre 13"/>
          <p:cNvSpPr/>
          <p:nvPr/>
        </p:nvSpPr>
        <p:spPr>
          <a:xfrm>
            <a:off x="1909763" y="1811338"/>
            <a:ext cx="1258887" cy="360362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Manual</a:t>
            </a:r>
          </a:p>
        </p:txBody>
      </p:sp>
      <p:sp>
        <p:nvSpPr>
          <p:cNvPr id="15" name="Æseløre 14"/>
          <p:cNvSpPr/>
          <p:nvPr/>
        </p:nvSpPr>
        <p:spPr>
          <a:xfrm>
            <a:off x="3744913" y="3702050"/>
            <a:ext cx="1260475" cy="360363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Handbook</a:t>
            </a:r>
          </a:p>
        </p:txBody>
      </p:sp>
      <p:sp>
        <p:nvSpPr>
          <p:cNvPr id="16" name="Æseløre 15"/>
          <p:cNvSpPr/>
          <p:nvPr/>
        </p:nvSpPr>
        <p:spPr>
          <a:xfrm>
            <a:off x="5653088" y="4979988"/>
            <a:ext cx="1260475" cy="360362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400" b="1">
                <a:solidFill>
                  <a:schemeClr val="tx1"/>
                </a:solidFill>
                <a:cs typeface="Arial" pitchFamily="34" charset="0"/>
              </a:rPr>
              <a:t>Textbook</a:t>
            </a:r>
          </a:p>
        </p:txBody>
      </p:sp>
      <p:sp>
        <p:nvSpPr>
          <p:cNvPr id="17" name="Æseløre 16"/>
          <p:cNvSpPr/>
          <p:nvPr/>
        </p:nvSpPr>
        <p:spPr>
          <a:xfrm>
            <a:off x="5653088" y="5411788"/>
            <a:ext cx="1260475" cy="360362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  <a:cs typeface="Arial" pitchFamily="34" charset="0"/>
              </a:rPr>
              <a:t>Research</a:t>
            </a:r>
          </a:p>
        </p:txBody>
      </p:sp>
      <p:sp>
        <p:nvSpPr>
          <p:cNvPr id="18" name="Æseløre 17"/>
          <p:cNvSpPr/>
          <p:nvPr/>
        </p:nvSpPr>
        <p:spPr>
          <a:xfrm>
            <a:off x="3744913" y="2027238"/>
            <a:ext cx="1260475" cy="360362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Consultancy 	</a:t>
            </a:r>
          </a:p>
        </p:txBody>
      </p:sp>
      <p:sp>
        <p:nvSpPr>
          <p:cNvPr id="19" name="Æseløre 18"/>
          <p:cNvSpPr/>
          <p:nvPr/>
        </p:nvSpPr>
        <p:spPr>
          <a:xfrm>
            <a:off x="3744913" y="3287713"/>
            <a:ext cx="1260475" cy="360362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Faction</a:t>
            </a:r>
          </a:p>
        </p:txBody>
      </p:sp>
      <p:sp>
        <p:nvSpPr>
          <p:cNvPr id="20" name="Æseløre 19"/>
          <p:cNvSpPr/>
          <p:nvPr/>
        </p:nvSpPr>
        <p:spPr>
          <a:xfrm>
            <a:off x="3744913" y="2459038"/>
            <a:ext cx="1260475" cy="360362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Course material</a:t>
            </a:r>
          </a:p>
        </p:txBody>
      </p:sp>
      <p:sp>
        <p:nvSpPr>
          <p:cNvPr id="21" name="Æseløre 20"/>
          <p:cNvSpPr/>
          <p:nvPr/>
        </p:nvSpPr>
        <p:spPr>
          <a:xfrm>
            <a:off x="3744913" y="2873375"/>
            <a:ext cx="1260475" cy="360363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Case story</a:t>
            </a:r>
          </a:p>
        </p:txBody>
      </p:sp>
      <p:sp>
        <p:nvSpPr>
          <p:cNvPr id="22" name="Æseløre 21"/>
          <p:cNvSpPr/>
          <p:nvPr/>
        </p:nvSpPr>
        <p:spPr>
          <a:xfrm>
            <a:off x="5653088" y="4548188"/>
            <a:ext cx="1260475" cy="360362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  <a:cs typeface="Arial" pitchFamily="34" charset="0"/>
              </a:rPr>
              <a:t>Report</a:t>
            </a:r>
          </a:p>
        </p:txBody>
      </p:sp>
      <p:sp>
        <p:nvSpPr>
          <p:cNvPr id="23" name="Æseløre 22"/>
          <p:cNvSpPr/>
          <p:nvPr/>
        </p:nvSpPr>
        <p:spPr>
          <a:xfrm>
            <a:off x="3744913" y="4116388"/>
            <a:ext cx="1260475" cy="360362"/>
          </a:xfrm>
          <a:prstGeom prst="foldedCorner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" tIns="18000" rIns="18000" bIns="18000" anchor="ctr"/>
          <a:lstStyle/>
          <a:p>
            <a:pPr>
              <a:defRPr/>
            </a:pPr>
            <a:r>
              <a:rPr lang="en-GB" sz="1400" b="1" dirty="0">
                <a:solidFill>
                  <a:schemeClr val="tx1"/>
                </a:solidFill>
                <a:cs typeface="Arial" pitchFamily="34" charset="0"/>
              </a:rPr>
              <a:t>Portal</a:t>
            </a:r>
          </a:p>
        </p:txBody>
      </p:sp>
      <p:sp>
        <p:nvSpPr>
          <p:cNvPr id="6166" name="Ellipse 3"/>
          <p:cNvSpPr>
            <a:spLocks noChangeArrowheads="1"/>
          </p:cNvSpPr>
          <p:nvPr/>
        </p:nvSpPr>
        <p:spPr bwMode="auto">
          <a:xfrm rot="931374">
            <a:off x="3503613" y="4103688"/>
            <a:ext cx="4179887" cy="15351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rIns="54000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Use the reference database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62088"/>
            <a:ext cx="80391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48" name="Lige pilforbindelse 4"/>
          <p:cNvCxnSpPr>
            <a:cxnSpLocks noChangeShapeType="1"/>
            <a:stCxn id="6147" idx="2"/>
          </p:cNvCxnSpPr>
          <p:nvPr/>
        </p:nvCxnSpPr>
        <p:spPr bwMode="auto">
          <a:xfrm>
            <a:off x="4054475" y="5351463"/>
            <a:ext cx="0" cy="53975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" name="Lige pilforbindelse 7"/>
          <p:cNvCxnSpPr>
            <a:cxnSpLocks noChangeShapeType="1"/>
            <a:stCxn id="6147" idx="3"/>
          </p:cNvCxnSpPr>
          <p:nvPr/>
        </p:nvCxnSpPr>
        <p:spPr bwMode="auto">
          <a:xfrm>
            <a:off x="8074025" y="3406775"/>
            <a:ext cx="601663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uppe 22"/>
          <p:cNvGrpSpPr>
            <a:grpSpLocks/>
          </p:cNvGrpSpPr>
          <p:nvPr/>
        </p:nvGrpSpPr>
        <p:grpSpPr bwMode="auto">
          <a:xfrm>
            <a:off x="7596188" y="3771900"/>
            <a:ext cx="1374775" cy="2411413"/>
            <a:chOff x="7740352" y="3771617"/>
            <a:chExt cx="1374312" cy="2411690"/>
          </a:xfrm>
        </p:grpSpPr>
        <p:sp>
          <p:nvSpPr>
            <p:cNvPr id="6155" name="Tekstboks 17"/>
            <p:cNvSpPr txBox="1">
              <a:spLocks noChangeArrowheads="1"/>
            </p:cNvSpPr>
            <p:nvPr/>
          </p:nvSpPr>
          <p:spPr bwMode="auto">
            <a:xfrm>
              <a:off x="7956376" y="3771617"/>
              <a:ext cx="1158288" cy="1169551"/>
            </a:xfrm>
            <a:prstGeom prst="rect">
              <a:avLst/>
            </a:prstGeom>
            <a:solidFill>
              <a:srgbClr val="B7F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Scroll</a:t>
              </a:r>
            </a:p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Search</a:t>
              </a:r>
            </a:p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Filter</a:t>
              </a:r>
            </a:p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Sort</a:t>
              </a:r>
            </a:p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Open</a:t>
              </a:r>
            </a:p>
          </p:txBody>
        </p:sp>
        <p:sp>
          <p:nvSpPr>
            <p:cNvPr id="6156" name="Tekstboks 18"/>
            <p:cNvSpPr txBox="1">
              <a:spLocks noChangeArrowheads="1"/>
            </p:cNvSpPr>
            <p:nvPr/>
          </p:nvSpPr>
          <p:spPr bwMode="auto">
            <a:xfrm>
              <a:off x="7740352" y="5229200"/>
              <a:ext cx="1374312" cy="954107"/>
            </a:xfrm>
            <a:prstGeom prst="rect">
              <a:avLst/>
            </a:prstGeom>
            <a:solidFill>
              <a:srgbClr val="B7F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Copy</a:t>
              </a:r>
            </a:p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Add fields</a:t>
              </a:r>
            </a:p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Add guides</a:t>
              </a:r>
            </a:p>
            <a:p>
              <a:pPr algn="l" eaLnBrk="1" hangingPunct="1">
                <a:buFont typeface="Arial" charset="0"/>
                <a:buChar char="•"/>
              </a:pPr>
              <a:r>
                <a:rPr lang="en-GB" sz="1400"/>
                <a:t>Analyse</a:t>
              </a:r>
            </a:p>
          </p:txBody>
        </p:sp>
      </p:grpSp>
      <p:grpSp>
        <p:nvGrpSpPr>
          <p:cNvPr id="22" name="Gruppe 21"/>
          <p:cNvGrpSpPr>
            <a:grpSpLocks/>
          </p:cNvGrpSpPr>
          <p:nvPr/>
        </p:nvGrpSpPr>
        <p:grpSpPr bwMode="auto">
          <a:xfrm>
            <a:off x="611188" y="765175"/>
            <a:ext cx="8388350" cy="1314450"/>
            <a:chOff x="611560" y="764704"/>
            <a:chExt cx="8388424" cy="1315435"/>
          </a:xfrm>
        </p:grpSpPr>
        <p:sp>
          <p:nvSpPr>
            <p:cNvPr id="6152" name="Rektangel 12"/>
            <p:cNvSpPr>
              <a:spLocks noChangeArrowheads="1"/>
            </p:cNvSpPr>
            <p:nvPr/>
          </p:nvSpPr>
          <p:spPr bwMode="auto">
            <a:xfrm>
              <a:off x="4427984" y="764704"/>
              <a:ext cx="4572000" cy="553998"/>
            </a:xfrm>
            <a:prstGeom prst="rect">
              <a:avLst/>
            </a:prstGeom>
            <a:solidFill>
              <a:srgbClr val="FFFF6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/>
                <a:t>An operational guide </a:t>
              </a:r>
              <a:r>
                <a:rPr lang="en-US" sz="1000"/>
                <a:t>to local value chain development. Combining Local Economic Development (LED) with Value Chain Development (VCD)  to strengthen competitiveness and integration of SMEs into markets</a:t>
              </a:r>
              <a:endParaRPr lang="da-DK" sz="1000"/>
            </a:p>
          </p:txBody>
        </p:sp>
        <p:cxnSp>
          <p:nvCxnSpPr>
            <p:cNvPr id="6153" name="Lige pilforbindelse 13"/>
            <p:cNvCxnSpPr>
              <a:cxnSpLocks noChangeShapeType="1"/>
              <a:endCxn id="6152" idx="1"/>
            </p:cNvCxnSpPr>
            <p:nvPr/>
          </p:nvCxnSpPr>
          <p:spPr bwMode="auto">
            <a:xfrm flipV="1">
              <a:off x="1835696" y="1041703"/>
              <a:ext cx="2592288" cy="925071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4" name="Tekstboks 20"/>
            <p:cNvSpPr txBox="1">
              <a:spLocks noChangeArrowheads="1"/>
            </p:cNvSpPr>
            <p:nvPr/>
          </p:nvSpPr>
          <p:spPr bwMode="auto">
            <a:xfrm>
              <a:off x="611560" y="1853409"/>
              <a:ext cx="1368152" cy="226730"/>
            </a:xfrm>
            <a:prstGeom prst="rect">
              <a:avLst/>
            </a:prstGeom>
            <a:solidFill>
              <a:srgbClr val="FFFF00">
                <a:alpha val="4509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>
                <a:buFont typeface="Arial" charset="0"/>
                <a:buChar char="•"/>
              </a:pPr>
              <a:endParaRPr lang="en-GB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Method</a:t>
            </a:r>
          </a:p>
        </p:txBody>
      </p:sp>
      <p:sp>
        <p:nvSpPr>
          <p:cNvPr id="19461" name="Tekstboks 2"/>
          <p:cNvSpPr txBox="1">
            <a:spLocks noChangeArrowheads="1"/>
          </p:cNvSpPr>
          <p:nvPr/>
        </p:nvSpPr>
        <p:spPr bwMode="auto">
          <a:xfrm>
            <a:off x="611188" y="836613"/>
            <a:ext cx="80645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Aft>
                <a:spcPts val="1200"/>
              </a:spcAft>
              <a:defRPr/>
            </a:pPr>
            <a:r>
              <a:rPr lang="en-GB" b="1" i="1" dirty="0" smtClean="0"/>
              <a:t>How</a:t>
            </a:r>
          </a:p>
          <a:p>
            <a:pPr marL="285750" indent="-285750" algn="l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i="1" dirty="0" smtClean="0"/>
              <a:t>Interviewed </a:t>
            </a:r>
            <a:r>
              <a:rPr lang="en-GB" dirty="0" smtClean="0"/>
              <a:t>potential users to focus the demand for VC guides. </a:t>
            </a:r>
          </a:p>
          <a:p>
            <a:pPr marL="285750" indent="-285750" algn="l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i="1" dirty="0" smtClean="0"/>
              <a:t>Scrutinised and categorised</a:t>
            </a:r>
            <a:r>
              <a:rPr lang="en-GB" dirty="0" smtClean="0"/>
              <a:t> value chain guides.</a:t>
            </a:r>
          </a:p>
          <a:p>
            <a:pPr marL="285750" indent="-285750" algn="l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i="1" dirty="0" smtClean="0"/>
              <a:t>Inserted </a:t>
            </a:r>
            <a:r>
              <a:rPr lang="en-GB" dirty="0" smtClean="0"/>
              <a:t>references into a </a:t>
            </a:r>
            <a:r>
              <a:rPr lang="en-GB" i="1" dirty="0" smtClean="0"/>
              <a:t>spreadsheet</a:t>
            </a:r>
            <a:r>
              <a:rPr lang="en-GB" dirty="0" smtClean="0"/>
              <a:t> database.</a:t>
            </a:r>
          </a:p>
          <a:p>
            <a:pPr marL="285750" indent="-285750" algn="l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i="1" dirty="0" smtClean="0"/>
              <a:t>Analysed </a:t>
            </a:r>
            <a:r>
              <a:rPr lang="en-GB" dirty="0" smtClean="0"/>
              <a:t>the guides</a:t>
            </a:r>
            <a:r>
              <a:rPr lang="en-GB" i="1" dirty="0" smtClean="0"/>
              <a:t>.</a:t>
            </a:r>
            <a:endParaRPr lang="en-GB" dirty="0" smtClean="0"/>
          </a:p>
          <a:p>
            <a:pPr algn="l" eaLnBrk="1" hangingPunct="1">
              <a:spcAft>
                <a:spcPts val="1200"/>
              </a:spcAft>
              <a:defRPr/>
            </a:pPr>
            <a:endParaRPr lang="en-GB" dirty="0" smtClean="0"/>
          </a:p>
          <a:p>
            <a:pPr algn="l" eaLnBrk="1" hangingPunct="1">
              <a:spcAft>
                <a:spcPts val="1200"/>
              </a:spcAft>
              <a:defRPr/>
            </a:pPr>
            <a:endParaRPr lang="en-GB" dirty="0" smtClean="0"/>
          </a:p>
          <a:p>
            <a:pPr algn="l" eaLnBrk="1" hangingPunct="1">
              <a:spcAft>
                <a:spcPts val="1200"/>
              </a:spcAft>
              <a:defRPr/>
            </a:pPr>
            <a:r>
              <a:rPr lang="en-GB" b="1" dirty="0" smtClean="0"/>
              <a:t>Why</a:t>
            </a:r>
          </a:p>
          <a:p>
            <a:pPr marL="285750" indent="-285750" algn="l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i="1" dirty="0" smtClean="0"/>
              <a:t>Recommendations </a:t>
            </a:r>
            <a:r>
              <a:rPr lang="en-GB" dirty="0" smtClean="0"/>
              <a:t>on value chain guides.</a:t>
            </a:r>
          </a:p>
          <a:p>
            <a:pPr marL="285750" indent="-285750" algn="l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i="1" dirty="0" smtClean="0"/>
              <a:t>Patterns </a:t>
            </a:r>
            <a:r>
              <a:rPr lang="en-GB" dirty="0" smtClean="0"/>
              <a:t>in the market of production and demand for value chain guides.</a:t>
            </a:r>
          </a:p>
          <a:p>
            <a:pPr marL="285750" indent="-285750" algn="l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GB" i="1" dirty="0" smtClean="0"/>
              <a:t>Tool </a:t>
            </a:r>
            <a:r>
              <a:rPr lang="en-GB" dirty="0" smtClean="0"/>
              <a:t>for VC guide users. Easy search, sort, copy, add, build-on.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71438" y="1028700"/>
            <a:ext cx="2555875" cy="5162550"/>
          </a:xfrm>
          <a:prstGeom prst="rect">
            <a:avLst/>
          </a:prstGeom>
          <a:ln>
            <a:solidFill>
              <a:srgbClr val="80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endParaRPr lang="en-GB" sz="1800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286125" y="1030288"/>
            <a:ext cx="2643188" cy="5160962"/>
          </a:xfrm>
          <a:prstGeom prst="rect">
            <a:avLst/>
          </a:prstGeom>
          <a:ln>
            <a:solidFill>
              <a:srgbClr val="80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endParaRPr lang="en-GB" sz="1800"/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588125" y="1030288"/>
            <a:ext cx="2376488" cy="5160962"/>
          </a:xfrm>
          <a:prstGeom prst="rect">
            <a:avLst/>
          </a:prstGeom>
          <a:ln>
            <a:solidFill>
              <a:srgbClr val="800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endParaRPr lang="en-GB" sz="1800"/>
          </a:p>
          <a:p>
            <a:pPr algn="l">
              <a:defRPr/>
            </a:pPr>
            <a:endParaRPr lang="en-GB" sz="1800"/>
          </a:p>
        </p:txBody>
      </p:sp>
      <p:sp>
        <p:nvSpPr>
          <p:cNvPr id="8197" name="Right Arrow 35"/>
          <p:cNvSpPr>
            <a:spLocks noChangeArrowheads="1"/>
          </p:cNvSpPr>
          <p:nvPr/>
        </p:nvSpPr>
        <p:spPr bwMode="auto">
          <a:xfrm>
            <a:off x="6008688" y="3359150"/>
            <a:ext cx="500062" cy="501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/>
          <a:p>
            <a:endParaRPr lang="en-US"/>
          </a:p>
        </p:txBody>
      </p:sp>
      <p:sp>
        <p:nvSpPr>
          <p:cNvPr id="8198" name="Right Arrow 36"/>
          <p:cNvSpPr>
            <a:spLocks noChangeArrowheads="1"/>
          </p:cNvSpPr>
          <p:nvPr/>
        </p:nvSpPr>
        <p:spPr bwMode="auto">
          <a:xfrm>
            <a:off x="2706688" y="3359150"/>
            <a:ext cx="500062" cy="5016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/>
          <a:p>
            <a:endParaRPr lang="en-US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A Value Chain: Sundried fruit</a:t>
            </a:r>
          </a:p>
        </p:txBody>
      </p:sp>
      <p:sp>
        <p:nvSpPr>
          <p:cNvPr id="8200" name="Text Box 22"/>
          <p:cNvSpPr txBox="1">
            <a:spLocks noChangeArrowheads="1"/>
          </p:cNvSpPr>
          <p:nvPr/>
        </p:nvSpPr>
        <p:spPr bwMode="auto">
          <a:xfrm>
            <a:off x="6846888" y="3652838"/>
            <a:ext cx="18811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>
                <a:solidFill>
                  <a:srgbClr val="000066"/>
                </a:solidFill>
              </a:rPr>
              <a:t>Markets</a:t>
            </a:r>
          </a:p>
          <a:p>
            <a:pPr eaLnBrk="1" hangingPunct="1"/>
            <a:r>
              <a:rPr lang="en-GB" sz="1400">
                <a:solidFill>
                  <a:srgbClr val="000066"/>
                </a:solidFill>
              </a:rPr>
              <a:t>México, USA, Europe</a:t>
            </a: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3708400" y="4557713"/>
            <a:ext cx="2136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>
                <a:solidFill>
                  <a:srgbClr val="000066"/>
                </a:solidFill>
              </a:rPr>
              <a:t>Drying with Solar Energy</a:t>
            </a:r>
          </a:p>
        </p:txBody>
      </p:sp>
      <p:pic>
        <p:nvPicPr>
          <p:cNvPr id="8202" name="27 Imagen" descr="Gua Juni 2007 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21013"/>
            <a:ext cx="21463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6" descr="Fotos visita pr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90675"/>
            <a:ext cx="2233612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196850" y="3246438"/>
            <a:ext cx="2303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>
                <a:solidFill>
                  <a:srgbClr val="000066"/>
                </a:solidFill>
              </a:rPr>
              <a:t>Individual farmers’ and groups’ production</a:t>
            </a:r>
          </a:p>
        </p:txBody>
      </p:sp>
      <p:pic>
        <p:nvPicPr>
          <p:cNvPr id="820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430338"/>
            <a:ext cx="19431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4059238" y="2757488"/>
            <a:ext cx="1100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>
                <a:solidFill>
                  <a:srgbClr val="000066"/>
                </a:solidFill>
              </a:rPr>
              <a:t>Preparation</a:t>
            </a:r>
          </a:p>
        </p:txBody>
      </p:sp>
      <p:pic>
        <p:nvPicPr>
          <p:cNvPr id="8207" name="Picture 46" descr="DSC013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93838"/>
            <a:ext cx="20891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48" descr="SantoPonchito044 co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73613"/>
            <a:ext cx="10112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 Box 20"/>
          <p:cNvSpPr txBox="1">
            <a:spLocks noChangeArrowheads="1"/>
          </p:cNvSpPr>
          <p:nvPr/>
        </p:nvSpPr>
        <p:spPr bwMode="auto">
          <a:xfrm>
            <a:off x="7143750" y="3132138"/>
            <a:ext cx="1287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>
                <a:solidFill>
                  <a:srgbClr val="000066"/>
                </a:solidFill>
              </a:rPr>
              <a:t>Supermarkets</a:t>
            </a:r>
          </a:p>
        </p:txBody>
      </p:sp>
      <p:pic>
        <p:nvPicPr>
          <p:cNvPr id="8210" name="Picture 42" descr="TRNGR4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483100"/>
            <a:ext cx="1584325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5"/>
          <p:cNvSpPr txBox="1">
            <a:spLocks noChangeArrowheads="1"/>
          </p:cNvSpPr>
          <p:nvPr/>
        </p:nvSpPr>
        <p:spPr bwMode="auto">
          <a:xfrm>
            <a:off x="412750" y="5622925"/>
            <a:ext cx="1871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>
                <a:solidFill>
                  <a:srgbClr val="000066"/>
                </a:solidFill>
              </a:rPr>
              <a:t>Transport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27538" y="4918075"/>
            <a:ext cx="14652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>
                <a:solidFill>
                  <a:srgbClr val="000066"/>
                </a:solidFill>
              </a:rPr>
              <a:t>Packing and </a:t>
            </a:r>
            <a:br>
              <a:rPr lang="en-GB" sz="1400">
                <a:solidFill>
                  <a:srgbClr val="000066"/>
                </a:solidFill>
              </a:rPr>
            </a:br>
            <a:r>
              <a:rPr lang="en-GB" sz="1400">
                <a:solidFill>
                  <a:srgbClr val="000066"/>
                </a:solidFill>
              </a:rPr>
              <a:t>design of </a:t>
            </a:r>
            <a:br>
              <a:rPr lang="en-GB" sz="1400">
                <a:solidFill>
                  <a:srgbClr val="000066"/>
                </a:solidFill>
              </a:rPr>
            </a:br>
            <a:r>
              <a:rPr lang="en-GB" sz="1400">
                <a:solidFill>
                  <a:srgbClr val="000066"/>
                </a:solidFill>
              </a:rPr>
              <a:t>display products</a:t>
            </a:r>
          </a:p>
        </p:txBody>
      </p:sp>
      <p:pic>
        <p:nvPicPr>
          <p:cNvPr id="8213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08475"/>
            <a:ext cx="1268412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4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5167313"/>
            <a:ext cx="1219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Text Box 32"/>
          <p:cNvSpPr txBox="1">
            <a:spLocks noChangeArrowheads="1"/>
          </p:cNvSpPr>
          <p:nvPr/>
        </p:nvSpPr>
        <p:spPr bwMode="auto">
          <a:xfrm>
            <a:off x="7137400" y="981075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1800" b="1" i="1"/>
              <a:t>Clients</a:t>
            </a:r>
          </a:p>
        </p:txBody>
      </p:sp>
      <p:sp>
        <p:nvSpPr>
          <p:cNvPr id="8216" name="Text Box 33"/>
          <p:cNvSpPr txBox="1">
            <a:spLocks noChangeArrowheads="1"/>
          </p:cNvSpPr>
          <p:nvPr/>
        </p:nvSpPr>
        <p:spPr bwMode="auto">
          <a:xfrm>
            <a:off x="684213" y="981075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1800" b="1" i="1"/>
              <a:t>Suppliers</a:t>
            </a:r>
          </a:p>
        </p:txBody>
      </p:sp>
      <p:sp>
        <p:nvSpPr>
          <p:cNvPr id="8217" name="Text Box 34"/>
          <p:cNvSpPr txBox="1">
            <a:spLocks noChangeArrowheads="1"/>
          </p:cNvSpPr>
          <p:nvPr/>
        </p:nvSpPr>
        <p:spPr bwMode="auto">
          <a:xfrm>
            <a:off x="3949700" y="98107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1800" b="1" i="1"/>
              <a:t>Producer</a:t>
            </a:r>
          </a:p>
        </p:txBody>
      </p:sp>
      <p:pic>
        <p:nvPicPr>
          <p:cNvPr id="15379" name="19 Imagen" descr="logo alimentos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8763" y="5516563"/>
            <a:ext cx="1871662" cy="6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ea typeface="ＭＳ Ｐゴシック" pitchFamily="34" charset="-128"/>
              </a:rPr>
              <a:t>Actors around the Value Chain</a:t>
            </a:r>
          </a:p>
        </p:txBody>
      </p:sp>
      <p:grpSp>
        <p:nvGrpSpPr>
          <p:cNvPr id="9219" name="Gruppe 2"/>
          <p:cNvGrpSpPr>
            <a:grpSpLocks/>
          </p:cNvGrpSpPr>
          <p:nvPr/>
        </p:nvGrpSpPr>
        <p:grpSpPr bwMode="auto">
          <a:xfrm>
            <a:off x="1427163" y="1844675"/>
            <a:ext cx="5953125" cy="2089150"/>
            <a:chOff x="692696" y="3059832"/>
            <a:chExt cx="5952770" cy="2088232"/>
          </a:xfrm>
        </p:grpSpPr>
        <p:sp>
          <p:nvSpPr>
            <p:cNvPr id="4" name="Ellipse 3"/>
            <p:cNvSpPr/>
            <p:nvPr/>
          </p:nvSpPr>
          <p:spPr>
            <a:xfrm>
              <a:off x="1005414" y="4211851"/>
              <a:ext cx="515907" cy="5046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>
                <a:defRPr/>
              </a:pPr>
              <a:endParaRPr lang="en-GB" sz="14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1857852" y="4211851"/>
              <a:ext cx="514319" cy="5046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>
                <a:defRPr/>
              </a:pPr>
              <a:endParaRPr lang="en-GB" sz="14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2708701" y="4211851"/>
              <a:ext cx="515906" cy="5046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>
                <a:defRPr/>
              </a:pPr>
              <a:endParaRPr lang="en-GB" sz="14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3561137" y="4211851"/>
              <a:ext cx="515907" cy="5046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>
                <a:defRPr/>
              </a:pPr>
              <a:endParaRPr lang="en-GB" sz="14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4413574" y="4211851"/>
              <a:ext cx="515906" cy="5046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>
                <a:defRPr/>
              </a:pPr>
              <a:endParaRPr lang="en-GB" sz="14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5264423" y="4211851"/>
              <a:ext cx="515906" cy="5046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anchor="ctr"/>
            <a:lstStyle/>
            <a:p>
              <a:pPr>
                <a:defRPr/>
              </a:pPr>
              <a:endParaRPr lang="en-GB" sz="140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10" name="Lige pilforbindelse 9"/>
            <p:cNvCxnSpPr>
              <a:stCxn id="4" idx="6"/>
              <a:endCxn id="5" idx="2"/>
            </p:cNvCxnSpPr>
            <p:nvPr/>
          </p:nvCxnSpPr>
          <p:spPr>
            <a:xfrm>
              <a:off x="1521322" y="4464153"/>
              <a:ext cx="336530" cy="0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pilforbindelse 10"/>
            <p:cNvCxnSpPr>
              <a:stCxn id="5" idx="6"/>
              <a:endCxn id="6" idx="2"/>
            </p:cNvCxnSpPr>
            <p:nvPr/>
          </p:nvCxnSpPr>
          <p:spPr>
            <a:xfrm>
              <a:off x="2372171" y="4464153"/>
              <a:ext cx="336530" cy="0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ge pilforbindelse 11"/>
            <p:cNvCxnSpPr>
              <a:stCxn id="6" idx="6"/>
              <a:endCxn id="7" idx="2"/>
            </p:cNvCxnSpPr>
            <p:nvPr/>
          </p:nvCxnSpPr>
          <p:spPr>
            <a:xfrm>
              <a:off x="3224607" y="4464153"/>
              <a:ext cx="336530" cy="0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pilforbindelse 12"/>
            <p:cNvCxnSpPr>
              <a:stCxn id="7" idx="6"/>
              <a:endCxn id="8" idx="2"/>
            </p:cNvCxnSpPr>
            <p:nvPr/>
          </p:nvCxnSpPr>
          <p:spPr>
            <a:xfrm>
              <a:off x="4077044" y="4464153"/>
              <a:ext cx="336530" cy="0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Lige pilforbindelse 13"/>
            <p:cNvCxnSpPr>
              <a:stCxn id="8" idx="6"/>
              <a:endCxn id="9" idx="2"/>
            </p:cNvCxnSpPr>
            <p:nvPr/>
          </p:nvCxnSpPr>
          <p:spPr>
            <a:xfrm>
              <a:off x="4929480" y="4464153"/>
              <a:ext cx="334943" cy="0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692696" y="3348630"/>
              <a:ext cx="5400353" cy="1799434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400">
                <a:cs typeface="Arial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2435667" y="3491442"/>
              <a:ext cx="479396" cy="48080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400">
                <a:cs typeface="Arial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116663" y="3491442"/>
              <a:ext cx="480984" cy="48080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400">
                <a:cs typeface="Arial" pitchFamily="34" charset="0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3740514" y="3491442"/>
              <a:ext cx="480983" cy="48080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1400">
                <a:cs typeface="Arial" pitchFamily="34" charset="0"/>
              </a:endParaRPr>
            </a:p>
          </p:txBody>
        </p:sp>
        <p:cxnSp>
          <p:nvCxnSpPr>
            <p:cNvPr id="19" name="Lige pilforbindelse 18"/>
            <p:cNvCxnSpPr>
              <a:stCxn id="16" idx="4"/>
            </p:cNvCxnSpPr>
            <p:nvPr/>
          </p:nvCxnSpPr>
          <p:spPr>
            <a:xfrm>
              <a:off x="2675365" y="3972244"/>
              <a:ext cx="0" cy="203111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ge pilforbindelse 19"/>
            <p:cNvCxnSpPr>
              <a:stCxn id="17" idx="4"/>
            </p:cNvCxnSpPr>
            <p:nvPr/>
          </p:nvCxnSpPr>
          <p:spPr>
            <a:xfrm>
              <a:off x="3356362" y="3972244"/>
              <a:ext cx="36510" cy="241194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ge pilforbindelse 20"/>
            <p:cNvCxnSpPr>
              <a:stCxn id="18" idx="4"/>
            </p:cNvCxnSpPr>
            <p:nvPr/>
          </p:nvCxnSpPr>
          <p:spPr>
            <a:xfrm>
              <a:off x="3981800" y="3972244"/>
              <a:ext cx="0" cy="192003"/>
            </a:xfrm>
            <a:prstGeom prst="straightConnector1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kstboks 22"/>
            <p:cNvSpPr txBox="1"/>
            <p:nvPr/>
          </p:nvSpPr>
          <p:spPr>
            <a:xfrm>
              <a:off x="1916585" y="4310232"/>
              <a:ext cx="1263575" cy="341163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VC operators</a:t>
              </a:r>
            </a:p>
          </p:txBody>
        </p:sp>
        <p:sp>
          <p:nvSpPr>
            <p:cNvPr id="24" name="Tekstboks 23"/>
            <p:cNvSpPr txBox="1"/>
            <p:nvPr/>
          </p:nvSpPr>
          <p:spPr>
            <a:xfrm>
              <a:off x="2573771" y="3566022"/>
              <a:ext cx="1354057" cy="339576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VC supporters</a:t>
              </a:r>
            </a:p>
          </p:txBody>
        </p:sp>
        <p:grpSp>
          <p:nvGrpSpPr>
            <p:cNvPr id="9240" name="Gruppe 24"/>
            <p:cNvGrpSpPr>
              <a:grpSpLocks/>
            </p:cNvGrpSpPr>
            <p:nvPr/>
          </p:nvGrpSpPr>
          <p:grpSpPr bwMode="auto">
            <a:xfrm>
              <a:off x="5949280" y="4019830"/>
              <a:ext cx="696186" cy="480162"/>
              <a:chOff x="6021288" y="5243966"/>
              <a:chExt cx="696186" cy="480162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6236490" y="5243984"/>
                <a:ext cx="480984" cy="4808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400">
                  <a:cs typeface="Arial" pitchFamily="34" charset="0"/>
                </a:endParaRPr>
              </a:p>
            </p:txBody>
          </p:sp>
          <p:cxnSp>
            <p:nvCxnSpPr>
              <p:cNvPr id="35" name="Lige pilforbindelse 34"/>
              <p:cNvCxnSpPr>
                <a:stCxn id="34" idx="2"/>
              </p:cNvCxnSpPr>
              <p:nvPr/>
            </p:nvCxnSpPr>
            <p:spPr>
              <a:xfrm flipH="1">
                <a:off x="6020603" y="5485178"/>
                <a:ext cx="215887" cy="0"/>
              </a:xfrm>
              <a:prstGeom prst="straightConnector1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41" name="Gruppe 25"/>
            <p:cNvGrpSpPr>
              <a:grpSpLocks/>
            </p:cNvGrpSpPr>
            <p:nvPr/>
          </p:nvGrpSpPr>
          <p:grpSpPr bwMode="auto">
            <a:xfrm rot="-2831157">
              <a:off x="5764565" y="3598304"/>
              <a:ext cx="696186" cy="480162"/>
              <a:chOff x="6021288" y="5243966"/>
              <a:chExt cx="696186" cy="480162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6237115" y="5243196"/>
                <a:ext cx="480801" cy="4809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400">
                  <a:cs typeface="Arial" pitchFamily="34" charset="0"/>
                </a:endParaRPr>
              </a:p>
            </p:txBody>
          </p:sp>
          <p:cxnSp>
            <p:nvCxnSpPr>
              <p:cNvPr id="33" name="Lige pilforbindelse 32"/>
              <p:cNvCxnSpPr>
                <a:stCxn id="32" idx="2"/>
              </p:cNvCxnSpPr>
              <p:nvPr/>
            </p:nvCxnSpPr>
            <p:spPr>
              <a:xfrm flipH="1">
                <a:off x="6020272" y="5481050"/>
                <a:ext cx="217392" cy="0"/>
              </a:xfrm>
              <a:prstGeom prst="straightConnector1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42" name="Gruppe 26"/>
            <p:cNvGrpSpPr>
              <a:grpSpLocks/>
            </p:cNvGrpSpPr>
            <p:nvPr/>
          </p:nvGrpSpPr>
          <p:grpSpPr bwMode="auto">
            <a:xfrm rot="-3492106">
              <a:off x="5357735" y="3242105"/>
              <a:ext cx="696186" cy="480162"/>
              <a:chOff x="6021288" y="5243966"/>
              <a:chExt cx="696186" cy="480162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6232727" y="5244618"/>
                <a:ext cx="482388" cy="4778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400">
                  <a:cs typeface="Arial" pitchFamily="34" charset="0"/>
                </a:endParaRPr>
              </a:p>
            </p:txBody>
          </p:sp>
          <p:cxnSp>
            <p:nvCxnSpPr>
              <p:cNvPr id="31" name="Lige pilforbindelse 30"/>
              <p:cNvCxnSpPr>
                <a:stCxn id="30" idx="2"/>
              </p:cNvCxnSpPr>
              <p:nvPr/>
            </p:nvCxnSpPr>
            <p:spPr>
              <a:xfrm flipH="1">
                <a:off x="6016412" y="5482763"/>
                <a:ext cx="215805" cy="0"/>
              </a:xfrm>
              <a:prstGeom prst="straightConnector1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kstboks 27"/>
            <p:cNvSpPr txBox="1"/>
            <p:nvPr/>
          </p:nvSpPr>
          <p:spPr>
            <a:xfrm rot="3166062">
              <a:off x="5422633" y="3596900"/>
              <a:ext cx="1385278" cy="339705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VC Influencers</a:t>
              </a:r>
            </a:p>
          </p:txBody>
        </p:sp>
        <p:sp>
          <p:nvSpPr>
            <p:cNvPr id="29" name="Tekstboks 28"/>
            <p:cNvSpPr txBox="1"/>
            <p:nvPr/>
          </p:nvSpPr>
          <p:spPr>
            <a:xfrm>
              <a:off x="4259595" y="3059832"/>
              <a:ext cx="1212778" cy="341163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dirty="0">
                  <a:latin typeface="Arial" pitchFamily="34" charset="0"/>
                  <a:cs typeface="Arial" pitchFamily="34" charset="0"/>
                </a:rPr>
                <a:t>Environment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Actors and User profiles, overview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900113" y="990600"/>
          <a:ext cx="7848600" cy="4943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463"/>
                <a:gridCol w="4913955"/>
                <a:gridCol w="1840182"/>
              </a:tblGrid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Abbrev.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Actors in value chains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User-profile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89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Value Chain Operators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Micro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Micro business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Micro-Michael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SME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Small and Medium-sized Enterprise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SME-Sofía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Corp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Corporation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Corp-Christian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5076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OtherOper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Other chain operator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Oper-Oscar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Value Chain Supporters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Supplier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Supporting suppliers and subsuppliers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BSP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Operational business service provider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Finance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Finance service supplier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Bank-Benny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Field-Con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Consultant in the field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Field-Fatima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Prg-Advis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Development programme adviser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Program-Peter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Value Chain Influencers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Coop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Cooperative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Soc-Partn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Social partners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6093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Gvrm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-Poor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Government in a poor country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GovP-George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solidFill>
                            <a:schemeClr val="tx1"/>
                          </a:solidFill>
                          <a:effectLst/>
                        </a:rPr>
                        <a:t>Dev-Inst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Development institutions and companies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Dev-Daisy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Academic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Academic researcher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Academic-Adam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Teacher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Teachers and students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Teacher-Teresa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Donor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Donors, private or government 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Donor-Doreen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NGO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Non-Governmental Organization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  <a:tr h="22158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Public</a:t>
                      </a:r>
                      <a:endParaRPr lang="da-DK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Public</a:t>
                      </a:r>
                      <a:endParaRPr lang="da-DK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da-DK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8" marR="4444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54000" tIns="45720" rIns="5400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54000" tIns="45720" rIns="5400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11583</TotalTime>
  <Words>1915</Words>
  <Application>Microsoft Office PowerPoint</Application>
  <PresentationFormat>On-screen Show (4:3)</PresentationFormat>
  <Paragraphs>1562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Content of Value Chain Metaguide</vt:lpstr>
      <vt:lpstr>Formats, frequency in sample</vt:lpstr>
      <vt:lpstr>Formats and their bias</vt:lpstr>
      <vt:lpstr>Use the reference database </vt:lpstr>
      <vt:lpstr>Method</vt:lpstr>
      <vt:lpstr>A Value Chain: Sundried fruit</vt:lpstr>
      <vt:lpstr>Actors around the Value Chain</vt:lpstr>
      <vt:lpstr>Actors and User profiles, overview</vt:lpstr>
      <vt:lpstr>Filtering for User profile = Fatima</vt:lpstr>
      <vt:lpstr>Profile of field consultant, “Fatima”</vt:lpstr>
      <vt:lpstr>Purpose of profiles</vt:lpstr>
      <vt:lpstr>Users groups</vt:lpstr>
      <vt:lpstr>Filtering for a theme: “Gender”</vt:lpstr>
      <vt:lpstr>Themes, frequency in sample</vt:lpstr>
      <vt:lpstr>Sorting by ranked keyword: “Case”</vt:lpstr>
      <vt:lpstr>Keywords for selection</vt:lpstr>
      <vt:lpstr>Dynamics of development</vt:lpstr>
      <vt:lpstr>Development Value Chain</vt:lpstr>
      <vt:lpstr>Producers of VC guides in sample</vt:lpstr>
      <vt:lpstr>Payers of VC guides in sample</vt:lpstr>
      <vt:lpstr>User Demands vs Supply</vt:lpstr>
      <vt:lpstr>Top-10 VC guides</vt:lpstr>
      <vt:lpstr>Use the glossary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prodeca1</dc:creator>
  <cp:lastModifiedBy>Søren Borch</cp:lastModifiedBy>
  <cp:revision>536</cp:revision>
  <cp:lastPrinted>2011-05-22T20:48:54Z</cp:lastPrinted>
  <dcterms:created xsi:type="dcterms:W3CDTF">2010-09-23T20:56:11Z</dcterms:created>
  <dcterms:modified xsi:type="dcterms:W3CDTF">2012-03-30T16:47:19Z</dcterms:modified>
</cp:coreProperties>
</file>